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37" r:id="rId2"/>
    <p:sldId id="431" r:id="rId3"/>
    <p:sldId id="432" r:id="rId4"/>
    <p:sldId id="433" r:id="rId5"/>
    <p:sldId id="434" r:id="rId6"/>
    <p:sldId id="435" r:id="rId7"/>
    <p:sldId id="436" r:id="rId8"/>
    <p:sldId id="437" r:id="rId9"/>
    <p:sldId id="438" r:id="rId10"/>
    <p:sldId id="441" r:id="rId11"/>
    <p:sldId id="442" r:id="rId12"/>
    <p:sldId id="443" r:id="rId13"/>
    <p:sldId id="444" r:id="rId14"/>
    <p:sldId id="445" r:id="rId15"/>
    <p:sldId id="446" r:id="rId16"/>
    <p:sldId id="447" r:id="rId17"/>
    <p:sldId id="448" r:id="rId18"/>
    <p:sldId id="449" r:id="rId19"/>
    <p:sldId id="450" r:id="rId20"/>
    <p:sldId id="451" r:id="rId21"/>
    <p:sldId id="452" r:id="rId22"/>
    <p:sldId id="453" r:id="rId23"/>
    <p:sldId id="454" r:id="rId24"/>
    <p:sldId id="455" r:id="rId25"/>
    <p:sldId id="457" r:id="rId26"/>
    <p:sldId id="459" r:id="rId27"/>
    <p:sldId id="460" r:id="rId28"/>
    <p:sldId id="461" r:id="rId29"/>
    <p:sldId id="462" r:id="rId30"/>
    <p:sldId id="463" r:id="rId31"/>
    <p:sldId id="464" r:id="rId32"/>
    <p:sldId id="466" r:id="rId33"/>
    <p:sldId id="468" r:id="rId34"/>
    <p:sldId id="469" r:id="rId35"/>
    <p:sldId id="471" r:id="rId36"/>
    <p:sldId id="472" r:id="rId37"/>
    <p:sldId id="473" r:id="rId38"/>
    <p:sldId id="474" r:id="rId39"/>
    <p:sldId id="475" r:id="rId40"/>
    <p:sldId id="476" r:id="rId41"/>
    <p:sldId id="477" r:id="rId42"/>
    <p:sldId id="478" r:id="rId43"/>
    <p:sldId id="479" r:id="rId44"/>
    <p:sldId id="480" r:id="rId45"/>
    <p:sldId id="481" r:id="rId46"/>
    <p:sldId id="482" r:id="rId47"/>
    <p:sldId id="483" r:id="rId48"/>
    <p:sldId id="484" r:id="rId49"/>
    <p:sldId id="485" r:id="rId50"/>
    <p:sldId id="486" r:id="rId51"/>
    <p:sldId id="487" r:id="rId52"/>
    <p:sldId id="489" r:id="rId53"/>
    <p:sldId id="491" r:id="rId54"/>
    <p:sldId id="492" r:id="rId55"/>
    <p:sldId id="493" r:id="rId56"/>
    <p:sldId id="494" r:id="rId57"/>
    <p:sldId id="495" r:id="rId58"/>
    <p:sldId id="496" r:id="rId59"/>
    <p:sldId id="497" r:id="rId60"/>
    <p:sldId id="498" r:id="rId61"/>
    <p:sldId id="516" r:id="rId62"/>
    <p:sldId id="500" r:id="rId63"/>
    <p:sldId id="502" r:id="rId64"/>
    <p:sldId id="504" r:id="rId65"/>
    <p:sldId id="501" r:id="rId66"/>
    <p:sldId id="506" r:id="rId67"/>
    <p:sldId id="507" r:id="rId68"/>
    <p:sldId id="508" r:id="rId69"/>
    <p:sldId id="509" r:id="rId70"/>
    <p:sldId id="510" r:id="rId71"/>
    <p:sldId id="517" r:id="rId72"/>
    <p:sldId id="518" r:id="rId73"/>
    <p:sldId id="519" r:id="rId74"/>
    <p:sldId id="522" r:id="rId75"/>
  </p:sldIdLst>
  <p:sldSz cx="12192000" cy="6858000"/>
  <p:notesSz cx="6858000" cy="9144000"/>
  <p:embeddedFontLst>
    <p:embeddedFont>
      <p:font typeface="仿宋_GB2312" panose="02010609030101010101" pitchFamily="49" charset="-122"/>
      <p:regular r:id="rId76"/>
    </p:embeddedFont>
    <p:embeddedFont>
      <p:font typeface="管峻楷书简体" panose="02010600010101010101" pitchFamily="2" charset="-122"/>
      <p:regular r:id="rId77"/>
    </p:embeddedFont>
    <p:embeddedFont>
      <p:font typeface="锐字云字库大标宋体GBK" panose="02010604000000000000" pitchFamily="2" charset="-122"/>
      <p:regular r:id="rId78"/>
    </p:embeddedFont>
    <p:embeddedFont>
      <p:font typeface="宋体" panose="02010600030101010101" pitchFamily="2" charset="-122"/>
      <p:regular r:id="rId79"/>
    </p:embeddedFont>
    <p:embeddedFont>
      <p:font typeface="幼圆" panose="02010509060101010101" pitchFamily="49" charset="-122"/>
      <p:regular r:id="rId80"/>
    </p:embeddedFont>
    <p:embeddedFont>
      <p:font typeface="等线" panose="02010600030101010101" pitchFamily="2" charset="-122"/>
      <p:regular r:id="rId81"/>
      <p:bold r:id="rId82"/>
    </p:embeddedFont>
    <p:embeddedFont>
      <p:font typeface="仿宋" panose="02010609060101010101" pitchFamily="49" charset="-122"/>
      <p:regular r:id="rId83"/>
    </p:embeddedFont>
    <p:embeddedFont>
      <p:font typeface="黑体" panose="02010609060101010101" pitchFamily="49" charset="-122"/>
      <p:regular r:id="rId84"/>
    </p:embeddedFont>
    <p:embeddedFont>
      <p:font typeface="楷体" panose="02010609060101010101" pitchFamily="49" charset="-122"/>
      <p:regular r:id="rId85"/>
    </p:embeddedFont>
    <p:embeddedFont>
      <p:font typeface="Monotype Sorts" pitchFamily="2" charset="2"/>
      <p:regular r:id="rId86"/>
    </p:embeddedFont>
    <p:embeddedFont>
      <p:font typeface="Segoe UI" panose="020B0502040204020203" pitchFamily="34" charset="0"/>
      <p:regular r:id="rId87"/>
      <p:bold r:id="rId88"/>
      <p:italic r:id="rId89"/>
      <p:boldItalic r:id="rId90"/>
    </p:embeddedFont>
    <p:embeddedFont>
      <p:font typeface="Segoe UI Black" panose="020B0A02040204020203" pitchFamily="34" charset="0"/>
      <p:bold r:id="rId91"/>
      <p:boldItalic r:id="rId92"/>
    </p:embeddedFont>
    <p:embeddedFont>
      <p:font typeface="Segoe UI Light" panose="020B0502040204020203" pitchFamily="34" charset="0"/>
      <p:regular r:id="rId93"/>
      <p:italic r:id="rId94"/>
    </p:embeddedFont>
  </p:embeddedFontLst>
  <p:custDataLst>
    <p:tags r:id="rId9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数据结构" id="{F126CAA7-8406-48EB-AE57-B6B679A5C6C8}">
          <p14:sldIdLst>
            <p14:sldId id="337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7"/>
            <p14:sldId id="459"/>
            <p14:sldId id="460"/>
            <p14:sldId id="461"/>
            <p14:sldId id="462"/>
            <p14:sldId id="463"/>
            <p14:sldId id="464"/>
            <p14:sldId id="466"/>
            <p14:sldId id="468"/>
            <p14:sldId id="469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9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516"/>
            <p14:sldId id="500"/>
            <p14:sldId id="502"/>
            <p14:sldId id="504"/>
            <p14:sldId id="501"/>
            <p14:sldId id="506"/>
            <p14:sldId id="507"/>
            <p14:sldId id="508"/>
            <p14:sldId id="509"/>
            <p14:sldId id="510"/>
            <p14:sldId id="517"/>
            <p14:sldId id="518"/>
            <p14:sldId id="519"/>
            <p14:sldId id="522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8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ngminyu" initials="f" lastIdx="1" clrIdx="0">
    <p:extLst>
      <p:ext uri="{19B8F6BF-5375-455C-9EA6-DF929625EA0E}">
        <p15:presenceInfo xmlns:p15="http://schemas.microsoft.com/office/powerpoint/2012/main" userId="498e8ab037ac69e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405"/>
    <a:srgbClr val="F2F2F2"/>
    <a:srgbClr val="FCFCFC"/>
    <a:srgbClr val="FFFFFF"/>
    <a:srgbClr val="2C2C2C"/>
    <a:srgbClr val="585858"/>
    <a:srgbClr val="EBF4FB"/>
    <a:srgbClr val="D2E7FE"/>
    <a:srgbClr val="034C9C"/>
    <a:srgbClr val="B5B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94660"/>
  </p:normalViewPr>
  <p:slideViewPr>
    <p:cSldViewPr snapToGrid="0" showGuides="1">
      <p:cViewPr varScale="1">
        <p:scale>
          <a:sx n="128" d="100"/>
          <a:sy n="128" d="100"/>
        </p:scale>
        <p:origin x="80" y="-288"/>
      </p:cViewPr>
      <p:guideLst>
        <p:guide orient="horz" pos="709"/>
        <p:guide orient="horz" pos="3929"/>
        <p:guide orient="horz" pos="38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9.fntdata"/><Relationship Id="rId89" Type="http://schemas.openxmlformats.org/officeDocument/2006/relationships/font" Target="fonts/font14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4.fntdata"/><Relationship Id="rId5" Type="http://schemas.openxmlformats.org/officeDocument/2006/relationships/slide" Target="slides/slide4.xml"/><Relationship Id="rId90" Type="http://schemas.openxmlformats.org/officeDocument/2006/relationships/font" Target="fonts/font15.fntdata"/><Relationship Id="rId95" Type="http://schemas.openxmlformats.org/officeDocument/2006/relationships/tags" Target="tags/tag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font" Target="fonts/font5.fntdata"/><Relationship Id="rId85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8.fntdata"/><Relationship Id="rId88" Type="http://schemas.openxmlformats.org/officeDocument/2006/relationships/font" Target="fonts/font13.fntdata"/><Relationship Id="rId91" Type="http://schemas.openxmlformats.org/officeDocument/2006/relationships/font" Target="fonts/font16.fntdata"/><Relationship Id="rId96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3.fntdata"/><Relationship Id="rId81" Type="http://schemas.openxmlformats.org/officeDocument/2006/relationships/font" Target="fonts/font6.fntdata"/><Relationship Id="rId86" Type="http://schemas.openxmlformats.org/officeDocument/2006/relationships/font" Target="fonts/font11.fntdata"/><Relationship Id="rId94" Type="http://schemas.openxmlformats.org/officeDocument/2006/relationships/font" Target="fonts/font19.fntdata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.fntdata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7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12.fntdata"/><Relationship Id="rId61" Type="http://schemas.openxmlformats.org/officeDocument/2006/relationships/slide" Target="slides/slide60.xml"/><Relationship Id="rId82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font" Target="fonts/font2.fntdata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8.fntdata"/><Relationship Id="rId9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65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8D9212-3DCD-4931-BEBD-FCBF0E87D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C6CE3E-F628-4DC0-9F26-62D0C37C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04A8A5-53A9-4ABD-967E-C8C64909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BF1744D-C5B7-40AE-8F1B-05D3CB39E94F}"/>
              </a:ext>
            </a:extLst>
          </p:cNvPr>
          <p:cNvGrpSpPr/>
          <p:nvPr userDrawn="1"/>
        </p:nvGrpSpPr>
        <p:grpSpPr>
          <a:xfrm>
            <a:off x="399002" y="1086761"/>
            <a:ext cx="4957524" cy="4606485"/>
            <a:chOff x="703035" y="1086761"/>
            <a:chExt cx="4957524" cy="4606485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65761A5-2B5A-4276-B2BC-BEAC27DBE5D0}"/>
                </a:ext>
              </a:extLst>
            </p:cNvPr>
            <p:cNvSpPr/>
            <p:nvPr/>
          </p:nvSpPr>
          <p:spPr>
            <a:xfrm rot="10015880">
              <a:off x="3385211" y="1086761"/>
              <a:ext cx="2275348" cy="4564647"/>
            </a:xfrm>
            <a:custGeom>
              <a:avLst/>
              <a:gdLst>
                <a:gd name="connsiteX0" fmla="*/ 2209501 w 2209501"/>
                <a:gd name="connsiteY0" fmla="*/ 0 h 4432548"/>
                <a:gd name="connsiteX1" fmla="*/ 2209501 w 2209501"/>
                <a:gd name="connsiteY1" fmla="*/ 4432548 h 4432548"/>
                <a:gd name="connsiteX2" fmla="*/ 1989997 w 2209501"/>
                <a:gd name="connsiteY2" fmla="*/ 4421464 h 4432548"/>
                <a:gd name="connsiteX3" fmla="*/ 0 w 2209501"/>
                <a:gd name="connsiteY3" fmla="*/ 2216274 h 4432548"/>
                <a:gd name="connsiteX4" fmla="*/ 1989997 w 2209501"/>
                <a:gd name="connsiteY4" fmla="*/ 11085 h 4432548"/>
                <a:gd name="connsiteX0" fmla="*/ 2209501 w 2211099"/>
                <a:gd name="connsiteY0" fmla="*/ 0 h 4432548"/>
                <a:gd name="connsiteX1" fmla="*/ 2211099 w 2211099"/>
                <a:gd name="connsiteY1" fmla="*/ 2248887 h 4432548"/>
                <a:gd name="connsiteX2" fmla="*/ 2209501 w 2211099"/>
                <a:gd name="connsiteY2" fmla="*/ 4432548 h 4432548"/>
                <a:gd name="connsiteX3" fmla="*/ 1989997 w 2211099"/>
                <a:gd name="connsiteY3" fmla="*/ 4421464 h 4432548"/>
                <a:gd name="connsiteX4" fmla="*/ 0 w 2211099"/>
                <a:gd name="connsiteY4" fmla="*/ 2216274 h 4432548"/>
                <a:gd name="connsiteX5" fmla="*/ 1989997 w 2211099"/>
                <a:gd name="connsiteY5" fmla="*/ 11085 h 4432548"/>
                <a:gd name="connsiteX6" fmla="*/ 2209501 w 2211099"/>
                <a:gd name="connsiteY6" fmla="*/ 0 h 4432548"/>
                <a:gd name="connsiteX0" fmla="*/ 2211099 w 2302539"/>
                <a:gd name="connsiteY0" fmla="*/ 2248887 h 4432548"/>
                <a:gd name="connsiteX1" fmla="*/ 2209501 w 2302539"/>
                <a:gd name="connsiteY1" fmla="*/ 4432548 h 4432548"/>
                <a:gd name="connsiteX2" fmla="*/ 1989997 w 2302539"/>
                <a:gd name="connsiteY2" fmla="*/ 4421464 h 4432548"/>
                <a:gd name="connsiteX3" fmla="*/ 0 w 2302539"/>
                <a:gd name="connsiteY3" fmla="*/ 2216274 h 4432548"/>
                <a:gd name="connsiteX4" fmla="*/ 1989997 w 2302539"/>
                <a:gd name="connsiteY4" fmla="*/ 11085 h 4432548"/>
                <a:gd name="connsiteX5" fmla="*/ 2209501 w 2302539"/>
                <a:gd name="connsiteY5" fmla="*/ 0 h 4432548"/>
                <a:gd name="connsiteX6" fmla="*/ 2302539 w 2302539"/>
                <a:gd name="connsiteY6" fmla="*/ 2340327 h 4432548"/>
                <a:gd name="connsiteX0" fmla="*/ 2211099 w 2211099"/>
                <a:gd name="connsiteY0" fmla="*/ 2248887 h 4432548"/>
                <a:gd name="connsiteX1" fmla="*/ 2209501 w 2211099"/>
                <a:gd name="connsiteY1" fmla="*/ 4432548 h 4432548"/>
                <a:gd name="connsiteX2" fmla="*/ 1989997 w 2211099"/>
                <a:gd name="connsiteY2" fmla="*/ 4421464 h 4432548"/>
                <a:gd name="connsiteX3" fmla="*/ 0 w 2211099"/>
                <a:gd name="connsiteY3" fmla="*/ 2216274 h 4432548"/>
                <a:gd name="connsiteX4" fmla="*/ 1989997 w 2211099"/>
                <a:gd name="connsiteY4" fmla="*/ 11085 h 4432548"/>
                <a:gd name="connsiteX5" fmla="*/ 2209501 w 2211099"/>
                <a:gd name="connsiteY5" fmla="*/ 0 h 4432548"/>
                <a:gd name="connsiteX0" fmla="*/ 2209501 w 2209501"/>
                <a:gd name="connsiteY0" fmla="*/ 4432548 h 4432548"/>
                <a:gd name="connsiteX1" fmla="*/ 1989997 w 2209501"/>
                <a:gd name="connsiteY1" fmla="*/ 4421464 h 4432548"/>
                <a:gd name="connsiteX2" fmla="*/ 0 w 2209501"/>
                <a:gd name="connsiteY2" fmla="*/ 2216274 h 4432548"/>
                <a:gd name="connsiteX3" fmla="*/ 1989997 w 2209501"/>
                <a:gd name="connsiteY3" fmla="*/ 11085 h 4432548"/>
                <a:gd name="connsiteX4" fmla="*/ 2209501 w 2209501"/>
                <a:gd name="connsiteY4" fmla="*/ 0 h 443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9501" h="4432548">
                  <a:moveTo>
                    <a:pt x="2209501" y="4432548"/>
                  </a:moveTo>
                  <a:lnTo>
                    <a:pt x="1989997" y="4421464"/>
                  </a:lnTo>
                  <a:cubicBezTo>
                    <a:pt x="872246" y="4307950"/>
                    <a:pt x="0" y="3363974"/>
                    <a:pt x="0" y="2216274"/>
                  </a:cubicBezTo>
                  <a:cubicBezTo>
                    <a:pt x="0" y="1068575"/>
                    <a:pt x="872246" y="124599"/>
                    <a:pt x="1989997" y="11085"/>
                  </a:cubicBezTo>
                  <a:lnTo>
                    <a:pt x="2209501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19C5247-F939-44FB-924E-E42D105D9E5D}"/>
                </a:ext>
              </a:extLst>
            </p:cNvPr>
            <p:cNvGrpSpPr/>
            <p:nvPr/>
          </p:nvGrpSpPr>
          <p:grpSpPr>
            <a:xfrm>
              <a:off x="703035" y="1374365"/>
              <a:ext cx="4837299" cy="4318881"/>
              <a:chOff x="703035" y="1374365"/>
              <a:chExt cx="4837299" cy="4318881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94AACD51-675E-4447-A4E2-A632F9B3909C}"/>
                  </a:ext>
                </a:extLst>
              </p:cNvPr>
              <p:cNvSpPr/>
              <p:nvPr/>
            </p:nvSpPr>
            <p:spPr>
              <a:xfrm>
                <a:off x="1336624" y="1528777"/>
                <a:ext cx="4164314" cy="4164469"/>
              </a:xfrm>
              <a:custGeom>
                <a:avLst/>
                <a:gdLst>
                  <a:gd name="connsiteX0" fmla="*/ 1310015 w 2619936"/>
                  <a:gd name="connsiteY0" fmla="*/ 0 h 2620034"/>
                  <a:gd name="connsiteX1" fmla="*/ 1310015 w 2619936"/>
                  <a:gd name="connsiteY1" fmla="*/ 1311964 h 2620034"/>
                  <a:gd name="connsiteX2" fmla="*/ 2619936 w 2619936"/>
                  <a:gd name="connsiteY2" fmla="*/ 1311964 h 2620034"/>
                  <a:gd name="connsiteX3" fmla="*/ 2613271 w 2619936"/>
                  <a:gd name="connsiteY3" fmla="*/ 1443959 h 2620034"/>
                  <a:gd name="connsiteX4" fmla="*/ 1310017 w 2619936"/>
                  <a:gd name="connsiteY4" fmla="*/ 2620034 h 2620034"/>
                  <a:gd name="connsiteX5" fmla="*/ 0 w 2619936"/>
                  <a:gd name="connsiteY5" fmla="*/ 1310017 h 2620034"/>
                  <a:gd name="connsiteX6" fmla="*/ 1176076 w 2619936"/>
                  <a:gd name="connsiteY6" fmla="*/ 676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7" fmla="*/ 1401455 w 2619936"/>
                  <a:gd name="connsiteY7" fmla="*/ 1403404 h 2620034"/>
                  <a:gd name="connsiteX0" fmla="*/ 1310015 w 2619936"/>
                  <a:gd name="connsiteY0" fmla="*/ 1311964 h 2620034"/>
                  <a:gd name="connsiteX1" fmla="*/ 2619936 w 2619936"/>
                  <a:gd name="connsiteY1" fmla="*/ 1311964 h 2620034"/>
                  <a:gd name="connsiteX2" fmla="*/ 2613271 w 2619936"/>
                  <a:gd name="connsiteY2" fmla="*/ 1443959 h 2620034"/>
                  <a:gd name="connsiteX3" fmla="*/ 1310017 w 2619936"/>
                  <a:gd name="connsiteY3" fmla="*/ 2620034 h 2620034"/>
                  <a:gd name="connsiteX4" fmla="*/ 0 w 2619936"/>
                  <a:gd name="connsiteY4" fmla="*/ 1310017 h 2620034"/>
                  <a:gd name="connsiteX5" fmla="*/ 1176076 w 2619936"/>
                  <a:gd name="connsiteY5" fmla="*/ 6764 h 2620034"/>
                  <a:gd name="connsiteX6" fmla="*/ 1310015 w 2619936"/>
                  <a:gd name="connsiteY6" fmla="*/ 0 h 2620034"/>
                  <a:gd name="connsiteX0" fmla="*/ 2619936 w 2619936"/>
                  <a:gd name="connsiteY0" fmla="*/ 1311964 h 2620034"/>
                  <a:gd name="connsiteX1" fmla="*/ 2613271 w 2619936"/>
                  <a:gd name="connsiteY1" fmla="*/ 1443959 h 2620034"/>
                  <a:gd name="connsiteX2" fmla="*/ 1310017 w 2619936"/>
                  <a:gd name="connsiteY2" fmla="*/ 2620034 h 2620034"/>
                  <a:gd name="connsiteX3" fmla="*/ 0 w 2619936"/>
                  <a:gd name="connsiteY3" fmla="*/ 1310017 h 2620034"/>
                  <a:gd name="connsiteX4" fmla="*/ 1176076 w 2619936"/>
                  <a:gd name="connsiteY4" fmla="*/ 6764 h 2620034"/>
                  <a:gd name="connsiteX5" fmla="*/ 1310015 w 2619936"/>
                  <a:gd name="connsiteY5" fmla="*/ 0 h 2620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19936" h="2620034">
                    <a:moveTo>
                      <a:pt x="2619936" y="1311964"/>
                    </a:moveTo>
                    <a:lnTo>
                      <a:pt x="2613271" y="1443959"/>
                    </a:lnTo>
                    <a:cubicBezTo>
                      <a:pt x="2546185" y="2104542"/>
                      <a:pt x="1988300" y="2620034"/>
                      <a:pt x="1310017" y="2620034"/>
                    </a:cubicBezTo>
                    <a:cubicBezTo>
                      <a:pt x="586515" y="2620034"/>
                      <a:pt x="0" y="2033519"/>
                      <a:pt x="0" y="1310017"/>
                    </a:cubicBezTo>
                    <a:cubicBezTo>
                      <a:pt x="0" y="631734"/>
                      <a:pt x="515492" y="73850"/>
                      <a:pt x="1176076" y="6764"/>
                    </a:cubicBezTo>
                    <a:lnTo>
                      <a:pt x="1310015" y="0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A0CACCD3-CFED-493C-95DB-9427A42177FA}"/>
                  </a:ext>
                </a:extLst>
              </p:cNvPr>
              <p:cNvSpPr/>
              <p:nvPr/>
            </p:nvSpPr>
            <p:spPr>
              <a:xfrm>
                <a:off x="2801074" y="1374365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D2720566-AD26-46F0-BBE9-F51A5747FEFE}"/>
                  </a:ext>
                </a:extLst>
              </p:cNvPr>
              <p:cNvGrpSpPr/>
              <p:nvPr/>
            </p:nvGrpSpPr>
            <p:grpSpPr>
              <a:xfrm>
                <a:off x="703035" y="2791613"/>
                <a:ext cx="2303860" cy="2763395"/>
                <a:chOff x="667909" y="2831346"/>
                <a:chExt cx="2303860" cy="2763395"/>
              </a:xfrm>
            </p:grpSpPr>
            <p:sp>
              <p:nvSpPr>
                <p:cNvPr id="14" name="任意多边形: 形状 13">
                  <a:extLst>
                    <a:ext uri="{FF2B5EF4-FFF2-40B4-BE49-F238E27FC236}">
                      <a16:creationId xmlns:a16="http://schemas.microsoft.com/office/drawing/2014/main" id="{87CB537F-2514-488C-9645-1F6ACEAEBECF}"/>
                    </a:ext>
                  </a:extLst>
                </p:cNvPr>
                <p:cNvSpPr/>
                <p:nvPr/>
              </p:nvSpPr>
              <p:spPr>
                <a:xfrm rot="18225743">
                  <a:off x="682165" y="2817090"/>
                  <a:ext cx="2275348" cy="2303860"/>
                </a:xfrm>
                <a:custGeom>
                  <a:avLst/>
                  <a:gdLst>
                    <a:gd name="connsiteX0" fmla="*/ 2422212 w 2422212"/>
                    <a:gd name="connsiteY0" fmla="*/ 2452564 h 2452564"/>
                    <a:gd name="connsiteX1" fmla="*/ 1086 w 2422212"/>
                    <a:gd name="connsiteY1" fmla="*/ 2452564 h 2452564"/>
                    <a:gd name="connsiteX2" fmla="*/ 0 w 2422212"/>
                    <a:gd name="connsiteY2" fmla="*/ 2429638 h 2452564"/>
                    <a:gd name="connsiteX3" fmla="*/ 2181576 w 2422212"/>
                    <a:gd name="connsiteY3" fmla="*/ 12152 h 2452564"/>
                    <a:gd name="connsiteX4" fmla="*/ 2422212 w 2422212"/>
                    <a:gd name="connsiteY4" fmla="*/ 0 h 2452564"/>
                    <a:gd name="connsiteX0" fmla="*/ 2422212 w 2513652"/>
                    <a:gd name="connsiteY0" fmla="*/ 2452564 h 2544004"/>
                    <a:gd name="connsiteX1" fmla="*/ 1086 w 2513652"/>
                    <a:gd name="connsiteY1" fmla="*/ 2452564 h 2544004"/>
                    <a:gd name="connsiteX2" fmla="*/ 0 w 2513652"/>
                    <a:gd name="connsiteY2" fmla="*/ 2429638 h 2544004"/>
                    <a:gd name="connsiteX3" fmla="*/ 2181576 w 2513652"/>
                    <a:gd name="connsiteY3" fmla="*/ 12152 h 2544004"/>
                    <a:gd name="connsiteX4" fmla="*/ 2422212 w 2513652"/>
                    <a:gd name="connsiteY4" fmla="*/ 0 h 2544004"/>
                    <a:gd name="connsiteX5" fmla="*/ 2513652 w 2513652"/>
                    <a:gd name="connsiteY5" fmla="*/ 2544004 h 2544004"/>
                    <a:gd name="connsiteX0" fmla="*/ 1086 w 2513652"/>
                    <a:gd name="connsiteY0" fmla="*/ 2452564 h 2544004"/>
                    <a:gd name="connsiteX1" fmla="*/ 0 w 2513652"/>
                    <a:gd name="connsiteY1" fmla="*/ 2429638 h 2544004"/>
                    <a:gd name="connsiteX2" fmla="*/ 2181576 w 2513652"/>
                    <a:gd name="connsiteY2" fmla="*/ 12152 h 2544004"/>
                    <a:gd name="connsiteX3" fmla="*/ 2422212 w 2513652"/>
                    <a:gd name="connsiteY3" fmla="*/ 0 h 2544004"/>
                    <a:gd name="connsiteX4" fmla="*/ 2513652 w 2513652"/>
                    <a:gd name="connsiteY4" fmla="*/ 2544004 h 2544004"/>
                    <a:gd name="connsiteX0" fmla="*/ 1086 w 2422212"/>
                    <a:gd name="connsiteY0" fmla="*/ 2452564 h 2452564"/>
                    <a:gd name="connsiteX1" fmla="*/ 0 w 2422212"/>
                    <a:gd name="connsiteY1" fmla="*/ 2429638 h 2452564"/>
                    <a:gd name="connsiteX2" fmla="*/ 2181576 w 2422212"/>
                    <a:gd name="connsiteY2" fmla="*/ 12152 h 2452564"/>
                    <a:gd name="connsiteX3" fmla="*/ 2422212 w 2422212"/>
                    <a:gd name="connsiteY3" fmla="*/ 0 h 2452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22212" h="2452564">
                      <a:moveTo>
                        <a:pt x="1086" y="2452564"/>
                      </a:moveTo>
                      <a:lnTo>
                        <a:pt x="0" y="2429638"/>
                      </a:lnTo>
                      <a:cubicBezTo>
                        <a:pt x="0" y="1171448"/>
                        <a:pt x="956218" y="136595"/>
                        <a:pt x="2181576" y="12152"/>
                      </a:cubicBezTo>
                      <a:lnTo>
                        <a:pt x="2422212" y="0"/>
                      </a:ln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68899CAF-78A8-4756-B081-66063D7B10E5}"/>
                    </a:ext>
                  </a:extLst>
                </p:cNvPr>
                <p:cNvSpPr/>
                <p:nvPr/>
              </p:nvSpPr>
              <p:spPr>
                <a:xfrm>
                  <a:off x="2079475" y="5497213"/>
                  <a:ext cx="97528" cy="9752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06333FFF-5688-4F93-9839-C31FDDAB49F9}"/>
                  </a:ext>
                </a:extLst>
              </p:cNvPr>
              <p:cNvSpPr/>
              <p:nvPr/>
            </p:nvSpPr>
            <p:spPr>
              <a:xfrm>
                <a:off x="5442806" y="3611011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81E97ED8-AB58-4D06-9D80-B989AC3501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9984" y="1740365"/>
            <a:ext cx="3731695" cy="373169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C7B29BC-2EFB-4898-935D-6555CD278FB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A8CD631D-865C-4B12-BE50-33850BEE71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BDDD1872-3AD5-452B-97E2-AA2D6E61C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8B3E5A3-0E42-4D36-BD1B-5F0FEA71D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40241421-76BC-4EE5-8C0D-69E50E86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656037F2-C138-40D7-8425-3DCDFC3E7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9191F881-30AC-4421-8BEF-B3B194959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9F6EF83B-0289-497A-9AD9-AB9182319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9363C73E-0286-4602-BA4D-8D4F99658D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C67E67C5-5910-4440-B3BC-7B18C08DC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5">
              <a:extLst>
                <a:ext uri="{FF2B5EF4-FFF2-40B4-BE49-F238E27FC236}">
                  <a16:creationId xmlns:a16="http://schemas.microsoft.com/office/drawing/2014/main" id="{2720BD37-FD4C-461C-9968-047D06A1F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6">
              <a:extLst>
                <a:ext uri="{FF2B5EF4-FFF2-40B4-BE49-F238E27FC236}">
                  <a16:creationId xmlns:a16="http://schemas.microsoft.com/office/drawing/2014/main" id="{CEAA37DA-C869-473E-8986-A4E1D6AA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6C3F48E3-5834-4A77-9BE0-C9A98EADB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9">
              <a:extLst>
                <a:ext uri="{FF2B5EF4-FFF2-40B4-BE49-F238E27FC236}">
                  <a16:creationId xmlns:a16="http://schemas.microsoft.com/office/drawing/2014/main" id="{B5CFDC36-05C8-489E-9C6E-56F8CCE3A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40">
              <a:extLst>
                <a:ext uri="{FF2B5EF4-FFF2-40B4-BE49-F238E27FC236}">
                  <a16:creationId xmlns:a16="http://schemas.microsoft.com/office/drawing/2014/main" id="{7F51A8DA-DDF1-480B-AB63-403785C7B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65517616-C671-4F0E-BD7E-8C6ECCAC1725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035B8D2A-43A2-4407-A220-A149590E2EF7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1F51E45-3002-44CF-938B-2F25F6CDD3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A2075834-7CF6-49DC-906C-7027DB9B2AA9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6513DCB0-0172-446C-9035-63937335E324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3" name="Freeform 7">
                <a:extLst>
                  <a:ext uri="{FF2B5EF4-FFF2-40B4-BE49-F238E27FC236}">
                    <a16:creationId xmlns:a16="http://schemas.microsoft.com/office/drawing/2014/main" id="{54379FBD-1B40-4C81-B7C3-A89D5C546C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9">
                <a:extLst>
                  <a:ext uri="{FF2B5EF4-FFF2-40B4-BE49-F238E27FC236}">
                    <a16:creationId xmlns:a16="http://schemas.microsoft.com/office/drawing/2014/main" id="{AEC09464-0138-4C5E-A848-E65478086F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789E8E97-3F90-4DD1-98BC-19E9638F23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1">
                <a:extLst>
                  <a:ext uri="{FF2B5EF4-FFF2-40B4-BE49-F238E27FC236}">
                    <a16:creationId xmlns:a16="http://schemas.microsoft.com/office/drawing/2014/main" id="{C37C9AF7-AF48-45D4-BC05-465450B9C3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2">
                <a:extLst>
                  <a:ext uri="{FF2B5EF4-FFF2-40B4-BE49-F238E27FC236}">
                    <a16:creationId xmlns:a16="http://schemas.microsoft.com/office/drawing/2014/main" id="{265CAAE2-2227-4638-A6B7-0215203196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3">
                <a:extLst>
                  <a:ext uri="{FF2B5EF4-FFF2-40B4-BE49-F238E27FC236}">
                    <a16:creationId xmlns:a16="http://schemas.microsoft.com/office/drawing/2014/main" id="{245C728B-137A-4FC0-9C2C-2AADCB5DB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4">
                <a:extLst>
                  <a:ext uri="{FF2B5EF4-FFF2-40B4-BE49-F238E27FC236}">
                    <a16:creationId xmlns:a16="http://schemas.microsoft.com/office/drawing/2014/main" id="{35AE189C-633F-4879-B9AC-FEBAB8DD1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5">
                <a:extLst>
                  <a:ext uri="{FF2B5EF4-FFF2-40B4-BE49-F238E27FC236}">
                    <a16:creationId xmlns:a16="http://schemas.microsoft.com/office/drawing/2014/main" id="{0DE9F9D0-D7F3-4EB3-98F9-2043C46E1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B0F6E88D-81B0-46BD-A491-CE05B563D0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EFB5C5B7-B6DD-4B50-9930-25086831F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3BACE896-075D-45CF-8441-C716D9169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E2F4A89B-6E56-48F5-84E7-1EBB2B41A0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C9F540E-34FB-4102-8FFC-CA8724113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833E333D-5631-4C2A-AEDF-627AA1BF0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2724BC0C-1A87-4833-A5A8-FAD68175A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B96CF82B-3BE5-4537-A9C7-7C20215E2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F7568CF8-8451-4548-97C9-560C775D7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FFD4888-CD80-4838-8FCC-274A2A3FE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F23A028B-60D1-4DC9-B53C-88CFE039C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46806C70-31E5-4A59-ACAF-A9397D4C0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42067DC2-839F-4D21-8271-487B4B7BC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CC961280-6D51-41BD-9904-9B9C59B2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726FCAA5-C384-47B2-BA6F-D8040E2C6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278E199E-2982-4E5B-99AF-795D3C20A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2">
                <a:extLst>
                  <a:ext uri="{FF2B5EF4-FFF2-40B4-BE49-F238E27FC236}">
                    <a16:creationId xmlns:a16="http://schemas.microsoft.com/office/drawing/2014/main" id="{083E4AFF-503E-4375-8663-9C19CB9875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3">
                <a:extLst>
                  <a:ext uri="{FF2B5EF4-FFF2-40B4-BE49-F238E27FC236}">
                    <a16:creationId xmlns:a16="http://schemas.microsoft.com/office/drawing/2014/main" id="{257034F5-A5CE-4867-B766-CEAF5FDF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4">
                <a:extLst>
                  <a:ext uri="{FF2B5EF4-FFF2-40B4-BE49-F238E27FC236}">
                    <a16:creationId xmlns:a16="http://schemas.microsoft.com/office/drawing/2014/main" id="{B677324F-5B8A-40C4-8391-10536492A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46">
                <a:extLst>
                  <a:ext uri="{FF2B5EF4-FFF2-40B4-BE49-F238E27FC236}">
                    <a16:creationId xmlns:a16="http://schemas.microsoft.com/office/drawing/2014/main" id="{33C5FBA6-8425-41A9-BB6D-6D07D770B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7">
                <a:extLst>
                  <a:ext uri="{FF2B5EF4-FFF2-40B4-BE49-F238E27FC236}">
                    <a16:creationId xmlns:a16="http://schemas.microsoft.com/office/drawing/2014/main" id="{1EAEC72F-212E-446C-AC8E-51B5AAE5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8">
                <a:extLst>
                  <a:ext uri="{FF2B5EF4-FFF2-40B4-BE49-F238E27FC236}">
                    <a16:creationId xmlns:a16="http://schemas.microsoft.com/office/drawing/2014/main" id="{D50BB0F3-91EE-4F6E-9DEB-F28A167C0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9">
                <a:extLst>
                  <a:ext uri="{FF2B5EF4-FFF2-40B4-BE49-F238E27FC236}">
                    <a16:creationId xmlns:a16="http://schemas.microsoft.com/office/drawing/2014/main" id="{047F238E-6F04-470C-82C7-C3232EF59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0">
                <a:extLst>
                  <a:ext uri="{FF2B5EF4-FFF2-40B4-BE49-F238E27FC236}">
                    <a16:creationId xmlns:a16="http://schemas.microsoft.com/office/drawing/2014/main" id="{F35DFDBF-6605-4D02-9DCA-56168E3C5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1">
                <a:extLst>
                  <a:ext uri="{FF2B5EF4-FFF2-40B4-BE49-F238E27FC236}">
                    <a16:creationId xmlns:a16="http://schemas.microsoft.com/office/drawing/2014/main" id="{90CCF1FE-F9BC-445B-B66C-213050E2C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2">
                <a:extLst>
                  <a:ext uri="{FF2B5EF4-FFF2-40B4-BE49-F238E27FC236}">
                    <a16:creationId xmlns:a16="http://schemas.microsoft.com/office/drawing/2014/main" id="{D905DB53-A024-4886-ACAE-105074A95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3">
                <a:extLst>
                  <a:ext uri="{FF2B5EF4-FFF2-40B4-BE49-F238E27FC236}">
                    <a16:creationId xmlns:a16="http://schemas.microsoft.com/office/drawing/2014/main" id="{AEA2733B-C491-413B-9F77-12194F251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4">
                <a:extLst>
                  <a:ext uri="{FF2B5EF4-FFF2-40B4-BE49-F238E27FC236}">
                    <a16:creationId xmlns:a16="http://schemas.microsoft.com/office/drawing/2014/main" id="{C5573E1C-CC07-42B3-8560-71EDBB4AE0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5">
                <a:extLst>
                  <a:ext uri="{FF2B5EF4-FFF2-40B4-BE49-F238E27FC236}">
                    <a16:creationId xmlns:a16="http://schemas.microsoft.com/office/drawing/2014/main" id="{1C624D3D-4DBD-4AF7-AC6F-E17D0ED28F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6">
                <a:extLst>
                  <a:ext uri="{FF2B5EF4-FFF2-40B4-BE49-F238E27FC236}">
                    <a16:creationId xmlns:a16="http://schemas.microsoft.com/office/drawing/2014/main" id="{E164F06B-EDA0-41A2-AF5E-DB23B82EE8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7">
                <a:extLst>
                  <a:ext uri="{FF2B5EF4-FFF2-40B4-BE49-F238E27FC236}">
                    <a16:creationId xmlns:a16="http://schemas.microsoft.com/office/drawing/2014/main" id="{A74A5B77-777E-41BC-8226-CD1747C01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8">
                <a:extLst>
                  <a:ext uri="{FF2B5EF4-FFF2-40B4-BE49-F238E27FC236}">
                    <a16:creationId xmlns:a16="http://schemas.microsoft.com/office/drawing/2014/main" id="{FE43F964-C3BF-402E-850B-BBEBB8BB8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3" name="文本占位符 65">
            <a:extLst>
              <a:ext uri="{FF2B5EF4-FFF2-40B4-BE49-F238E27FC236}">
                <a16:creationId xmlns:a16="http://schemas.microsoft.com/office/drawing/2014/main" id="{DA6439BD-1319-42E7-98A9-1FEA02E6A1A2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45985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E6AFB2F1-50F3-4A88-875A-A4CBB56723F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F92E488-E117-4FA0-8338-0061F7FE94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FCE4918-A96B-427E-8510-572712F19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D0BD6987-792C-4AFE-96FF-3D932E06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2C583795-5E83-4D06-A9CA-4DFA5ACAC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14FC9DD-229B-4403-827D-5DCABBB88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92BCBA2-B09C-4DFC-BD47-0AD5D4E85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B715171A-5531-4011-9D02-8ADBAC293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4E03F7-86FD-44DB-A01D-1532DE22E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7F9B46B0-86F5-4505-B3BA-F46133EF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19F3356C-2371-46A5-BF9F-04F3443EF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105CEDF0-A180-4613-B968-212F57F1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A50891E9-CB53-455B-809D-93E038FA6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DC2F24F-3905-45E2-8014-EF2847D4D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BEC0843-6264-4CD8-ACA0-B825B24BE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78DC04-DFD2-4009-A81D-7DEF86AB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6A0355-C186-4732-8E35-F9B915A2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E6BA42A-F6F7-40C7-8197-1C3F3668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37D6DB-F08F-4C14-8056-BCC83AF889A9}"/>
              </a:ext>
            </a:extLst>
          </p:cNvPr>
          <p:cNvSpPr/>
          <p:nvPr userDrawn="1"/>
        </p:nvSpPr>
        <p:spPr>
          <a:xfrm>
            <a:off x="689270" y="1262131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644A2B7-DCD1-4695-AE9C-FD0D20560445}"/>
              </a:ext>
            </a:extLst>
          </p:cNvPr>
          <p:cNvSpPr/>
          <p:nvPr userDrawn="1"/>
        </p:nvSpPr>
        <p:spPr>
          <a:xfrm>
            <a:off x="689270" y="3726269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53D80B27-EF4A-442F-8B99-161E4C9612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9151" y="1376166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B35CDC35-D144-4500-A489-A85565087D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 flipH="1">
            <a:off x="9344050" y="3851644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50BBC86-1EB7-418E-A96B-70D29C1F4FD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DD033D8C-FD83-4935-8519-727E3F185A28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A0FBFC7E-BE3F-4FC8-89B1-658D05DBB58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6E3E64F9-E9EF-4745-B440-D23424BB870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6C87D0BF-D3EC-4964-AF60-3D1F1D7D4077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0FAA630A-25F4-4E39-8A46-B5756EBEC8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CB9FC382-D315-4926-BC19-CB3655A574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2EF4FA44-18DD-44BC-85A1-FF62232953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2C8D4B72-88A0-4DCC-A8DF-6EA1318A33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DE21D8E3-26D8-4BE7-BAC0-FB1C56270B9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01C8846-04DB-4190-A303-6B0F2108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04F56896-89D2-4E02-9320-FADE7E46E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11358C19-F136-4660-9AC5-F089F6ACC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2E9A6A28-E2FB-4C74-B8AD-8C9EBF0945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CC38B499-B6F3-4CEB-B3B5-5B7A4D831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97EA0193-1A35-49E8-922F-8E1E6B8978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342A6D35-921D-4434-8E17-FFBFB6ECC8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5A90669E-A68A-4BE6-BB9D-C3AE8D8AF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ABB29E96-C700-40B7-938C-2A82C0462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374DE00F-983B-4146-A5E5-990BEEB684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21FDA46-8CE1-4785-869D-E004294769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0FB4093-D7C3-4612-A2C6-C004D88EB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3839738A-C478-4083-AB15-49B5F9DC4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528B2271-7A7F-4F1D-B411-D8BF0E394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8567B9C5-6F1B-4207-845D-92BF6A4AA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BF90CAFA-2AF6-4C07-88E0-8A02C9D03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474C04BA-EC23-46CA-8BC2-5C6160C19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FEDF5026-C8DC-4B08-BA57-3BB7949AE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EBF8ADFB-D7E6-473D-9BF5-150172450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A9D3F65A-C76E-4A35-B22A-709AF4BA6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D3898FC6-DEA3-4716-BFB9-4E8C4021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21A987FC-BCEA-453D-89FE-6B09FD94A6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76B237C-A27F-4F4A-8D5C-39C9E9642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ED1AA0D4-7D44-47BC-8D4B-724167D24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35CF250E-231A-4F5D-A846-A1A771D7B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35866ADF-5F22-4B89-AB02-05B8F6B2A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A0AE03FB-8065-4548-800C-47F71FEB9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734E47FE-F046-4A78-AA16-687EA402D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1157A3A9-8F71-4922-9630-D96D0C29A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F2A72F4B-67BF-4083-91A7-1D5245750D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77B7711-FDCA-4F86-BB8C-E2AC2BD39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82B54152-DF2F-4091-9FA3-47994BDBC2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8B9EA9CB-8BFC-432C-8C9A-DF058CA520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C2EF741E-73E1-43FA-B8E8-BFB79BC6C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33CBCE44-E616-4249-982D-7345F0288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856BC79B-8F39-484B-8029-3046378FE9F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205461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75B365E-4485-4899-969D-082C532EF42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F691607-D047-4B9E-A274-06456D734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B3BBCF5-DF7D-4D77-9D9E-DF75DD851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D7F88F7D-9A16-43E8-8BC2-DB0F2FA50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F725189C-18DB-488F-AD32-3FBE05F4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BF17168-410A-42DF-9ED7-AB391CAA1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75F0D723-81C2-40CE-B170-8E9F3CE10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883D534A-8519-417C-897D-1262AF506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3F9524DA-F43B-48B7-88AD-8358967FF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AE044835-922E-4081-ACF8-DC975A0D0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BCEC684E-8E8B-44F8-9D3C-9D012AEFD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F3AD3879-F506-4497-BAC8-834458A4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A9E8448F-161C-4AA5-A2FB-B65214048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B058C80E-3E09-4086-91B1-938C07327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6E7284BC-807B-45D0-9BDC-4EA1932FC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DE9C44-89A3-410A-AC08-EC3C02EF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874B06-1C90-48DE-9422-75119484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C235D1-D3E2-4BEF-B903-43B328ED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3132F67-88B4-4450-AE02-17E56801FE78}"/>
              </a:ext>
            </a:extLst>
          </p:cNvPr>
          <p:cNvSpPr/>
          <p:nvPr userDrawn="1"/>
        </p:nvSpPr>
        <p:spPr>
          <a:xfrm>
            <a:off x="1175646" y="1134201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09F61FC3-D69D-43A0-BD89-632D21887442}"/>
              </a:ext>
            </a:extLst>
          </p:cNvPr>
          <p:cNvSpPr/>
          <p:nvPr userDrawn="1"/>
        </p:nvSpPr>
        <p:spPr>
          <a:xfrm>
            <a:off x="4601109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3212206-7059-4EE3-BA15-9BE27E629DDC}"/>
              </a:ext>
            </a:extLst>
          </p:cNvPr>
          <p:cNvSpPr/>
          <p:nvPr userDrawn="1"/>
        </p:nvSpPr>
        <p:spPr>
          <a:xfrm>
            <a:off x="8026573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7" fmla="*/ 1401455 w 2619936"/>
              <a:gd name="connsiteY7" fmla="*/ 1403404 h 2620034"/>
              <a:gd name="connsiteX0" fmla="*/ 1310015 w 2619936"/>
              <a:gd name="connsiteY0" fmla="*/ 1311964 h 2620034"/>
              <a:gd name="connsiteX1" fmla="*/ 2619936 w 2619936"/>
              <a:gd name="connsiteY1" fmla="*/ 1311964 h 2620034"/>
              <a:gd name="connsiteX2" fmla="*/ 2613271 w 2619936"/>
              <a:gd name="connsiteY2" fmla="*/ 1443959 h 2620034"/>
              <a:gd name="connsiteX3" fmla="*/ 1310017 w 2619936"/>
              <a:gd name="connsiteY3" fmla="*/ 2620034 h 2620034"/>
              <a:gd name="connsiteX4" fmla="*/ 0 w 2619936"/>
              <a:gd name="connsiteY4" fmla="*/ 1310017 h 2620034"/>
              <a:gd name="connsiteX5" fmla="*/ 1176076 w 2619936"/>
              <a:gd name="connsiteY5" fmla="*/ 6764 h 2620034"/>
              <a:gd name="connsiteX6" fmla="*/ 1310015 w 2619936"/>
              <a:gd name="connsiteY6" fmla="*/ 0 h 2620034"/>
              <a:gd name="connsiteX0" fmla="*/ 2619936 w 2619936"/>
              <a:gd name="connsiteY0" fmla="*/ 1311964 h 2620034"/>
              <a:gd name="connsiteX1" fmla="*/ 2613271 w 2619936"/>
              <a:gd name="connsiteY1" fmla="*/ 1443959 h 2620034"/>
              <a:gd name="connsiteX2" fmla="*/ 1310017 w 2619936"/>
              <a:gd name="connsiteY2" fmla="*/ 2620034 h 2620034"/>
              <a:gd name="connsiteX3" fmla="*/ 0 w 2619936"/>
              <a:gd name="connsiteY3" fmla="*/ 1310017 h 2620034"/>
              <a:gd name="connsiteX4" fmla="*/ 1176076 w 2619936"/>
              <a:gd name="connsiteY4" fmla="*/ 6764 h 2620034"/>
              <a:gd name="connsiteX5" fmla="*/ 1310015 w 2619936"/>
              <a:gd name="connsiteY5" fmla="*/ 0 h 262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DC176ED-3D39-4255-82B4-C94FCDA1275D}"/>
              </a:ext>
            </a:extLst>
          </p:cNvPr>
          <p:cNvSpPr/>
          <p:nvPr userDrawn="1"/>
        </p:nvSpPr>
        <p:spPr>
          <a:xfrm>
            <a:off x="3746818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3EB502E-1B6A-4D57-AFE0-2F165DA2AE71}"/>
              </a:ext>
            </a:extLst>
          </p:cNvPr>
          <p:cNvSpPr/>
          <p:nvPr userDrawn="1"/>
        </p:nvSpPr>
        <p:spPr>
          <a:xfrm>
            <a:off x="7241893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6A99F11-7D6F-47D1-9EE2-73E49542C021}"/>
              </a:ext>
            </a:extLst>
          </p:cNvPr>
          <p:cNvSpPr/>
          <p:nvPr userDrawn="1"/>
        </p:nvSpPr>
        <p:spPr>
          <a:xfrm>
            <a:off x="10597745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图片占位符 16">
            <a:extLst>
              <a:ext uri="{FF2B5EF4-FFF2-40B4-BE49-F238E27FC236}">
                <a16:creationId xmlns:a16="http://schemas.microsoft.com/office/drawing/2014/main" id="{963ADA0D-813F-4CAC-8E6E-A1619F94C1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5435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6">
            <a:extLst>
              <a:ext uri="{FF2B5EF4-FFF2-40B4-BE49-F238E27FC236}">
                <a16:creationId xmlns:a16="http://schemas.microsoft.com/office/drawing/2014/main" id="{9FAB6907-0D84-4C41-8A4D-8E0C7181FF2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45356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1038B5F2-5256-4AFD-8D69-ED6303ACD1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5278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A07D026-E51E-4C26-A966-BEC534E00650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324DE871-CB40-4CF0-AEF0-5281E42ECF5D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D5F731EE-FE89-49B4-B861-A36617384AE1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1701585-E658-4EB0-A1EB-3D95843CB71E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649AB8A-9D43-40B3-8BD5-8FD0CC69365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AC79949B-2EE0-4BA3-AB9A-5A0CF34F03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9">
                <a:extLst>
                  <a:ext uri="{FF2B5EF4-FFF2-40B4-BE49-F238E27FC236}">
                    <a16:creationId xmlns:a16="http://schemas.microsoft.com/office/drawing/2014/main" id="{3B1671D5-9BD9-4636-9FDF-5A5BEBF59B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0">
                <a:extLst>
                  <a:ext uri="{FF2B5EF4-FFF2-40B4-BE49-F238E27FC236}">
                    <a16:creationId xmlns:a16="http://schemas.microsoft.com/office/drawing/2014/main" id="{0D5000DF-DF88-4D50-AFA4-A905FE854A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1">
                <a:extLst>
                  <a:ext uri="{FF2B5EF4-FFF2-40B4-BE49-F238E27FC236}">
                    <a16:creationId xmlns:a16="http://schemas.microsoft.com/office/drawing/2014/main" id="{1518384C-6D3B-42EF-91D6-442B6B626B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59FCF378-0186-44BF-A4AC-EB4EF0579B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39E4463E-3A5F-474B-ABBE-86F9DF2A0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4">
                <a:extLst>
                  <a:ext uri="{FF2B5EF4-FFF2-40B4-BE49-F238E27FC236}">
                    <a16:creationId xmlns:a16="http://schemas.microsoft.com/office/drawing/2014/main" id="{11A6493C-D1BD-441F-AA85-99E7CAAAB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5">
                <a:extLst>
                  <a:ext uri="{FF2B5EF4-FFF2-40B4-BE49-F238E27FC236}">
                    <a16:creationId xmlns:a16="http://schemas.microsoft.com/office/drawing/2014/main" id="{236FC87A-D6CB-418B-87A9-489570E3D3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6">
                <a:extLst>
                  <a:ext uri="{FF2B5EF4-FFF2-40B4-BE49-F238E27FC236}">
                    <a16:creationId xmlns:a16="http://schemas.microsoft.com/office/drawing/2014/main" id="{5E3C66AE-2B48-403B-9823-C77556A752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7">
                <a:extLst>
                  <a:ext uri="{FF2B5EF4-FFF2-40B4-BE49-F238E27FC236}">
                    <a16:creationId xmlns:a16="http://schemas.microsoft.com/office/drawing/2014/main" id="{95564AFB-67D9-4688-A183-4FF83F5F8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8">
                <a:extLst>
                  <a:ext uri="{FF2B5EF4-FFF2-40B4-BE49-F238E27FC236}">
                    <a16:creationId xmlns:a16="http://schemas.microsoft.com/office/drawing/2014/main" id="{6734539B-D8C6-4CA1-B3F4-7532E62D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9">
                <a:extLst>
                  <a:ext uri="{FF2B5EF4-FFF2-40B4-BE49-F238E27FC236}">
                    <a16:creationId xmlns:a16="http://schemas.microsoft.com/office/drawing/2014/main" id="{55FC6D35-23DF-4634-B00D-F2DEEC91A6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0">
                <a:extLst>
                  <a:ext uri="{FF2B5EF4-FFF2-40B4-BE49-F238E27FC236}">
                    <a16:creationId xmlns:a16="http://schemas.microsoft.com/office/drawing/2014/main" id="{9705F0A1-1B0E-443B-87C3-E9ACBB8BE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1">
                <a:extLst>
                  <a:ext uri="{FF2B5EF4-FFF2-40B4-BE49-F238E27FC236}">
                    <a16:creationId xmlns:a16="http://schemas.microsoft.com/office/drawing/2014/main" id="{52B5B386-40B0-4ECC-B4BC-56C205A5F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2">
                <a:extLst>
                  <a:ext uri="{FF2B5EF4-FFF2-40B4-BE49-F238E27FC236}">
                    <a16:creationId xmlns:a16="http://schemas.microsoft.com/office/drawing/2014/main" id="{BD8AAB02-2BC4-4E81-8446-09BCC2C36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3">
                <a:extLst>
                  <a:ext uri="{FF2B5EF4-FFF2-40B4-BE49-F238E27FC236}">
                    <a16:creationId xmlns:a16="http://schemas.microsoft.com/office/drawing/2014/main" id="{F9A2C6D6-942A-493B-B4D0-BE32552F4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4">
                <a:extLst>
                  <a:ext uri="{FF2B5EF4-FFF2-40B4-BE49-F238E27FC236}">
                    <a16:creationId xmlns:a16="http://schemas.microsoft.com/office/drawing/2014/main" id="{836EB190-BD3D-4C44-AEAB-38413C267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5">
                <a:extLst>
                  <a:ext uri="{FF2B5EF4-FFF2-40B4-BE49-F238E27FC236}">
                    <a16:creationId xmlns:a16="http://schemas.microsoft.com/office/drawing/2014/main" id="{2B16C0AF-752D-4116-A64E-CABF83022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6">
                <a:extLst>
                  <a:ext uri="{FF2B5EF4-FFF2-40B4-BE49-F238E27FC236}">
                    <a16:creationId xmlns:a16="http://schemas.microsoft.com/office/drawing/2014/main" id="{6AFCD970-347B-48BE-A23D-9FFC5F026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7">
                <a:extLst>
                  <a:ext uri="{FF2B5EF4-FFF2-40B4-BE49-F238E27FC236}">
                    <a16:creationId xmlns:a16="http://schemas.microsoft.com/office/drawing/2014/main" id="{688214F6-BCE4-47A8-B019-95C236C23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8">
                <a:extLst>
                  <a:ext uri="{FF2B5EF4-FFF2-40B4-BE49-F238E27FC236}">
                    <a16:creationId xmlns:a16="http://schemas.microsoft.com/office/drawing/2014/main" id="{EDF0FB1C-E092-4E26-8867-6E4CFCFCE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9">
                <a:extLst>
                  <a:ext uri="{FF2B5EF4-FFF2-40B4-BE49-F238E27FC236}">
                    <a16:creationId xmlns:a16="http://schemas.microsoft.com/office/drawing/2014/main" id="{2022620D-14B9-4A60-B6FD-FC1B079D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30">
                <a:extLst>
                  <a:ext uri="{FF2B5EF4-FFF2-40B4-BE49-F238E27FC236}">
                    <a16:creationId xmlns:a16="http://schemas.microsoft.com/office/drawing/2014/main" id="{3FA521CF-380E-4A2F-96BC-4470C80E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1">
                <a:extLst>
                  <a:ext uri="{FF2B5EF4-FFF2-40B4-BE49-F238E27FC236}">
                    <a16:creationId xmlns:a16="http://schemas.microsoft.com/office/drawing/2014/main" id="{9CAD1B5B-CA69-4A09-A485-729DD524B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2">
                <a:extLst>
                  <a:ext uri="{FF2B5EF4-FFF2-40B4-BE49-F238E27FC236}">
                    <a16:creationId xmlns:a16="http://schemas.microsoft.com/office/drawing/2014/main" id="{5022200F-0F00-4A8C-AF6A-71DB6252B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3">
                <a:extLst>
                  <a:ext uri="{FF2B5EF4-FFF2-40B4-BE49-F238E27FC236}">
                    <a16:creationId xmlns:a16="http://schemas.microsoft.com/office/drawing/2014/main" id="{4265A43C-D6A1-4C52-A183-7DA7A224C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4">
                <a:extLst>
                  <a:ext uri="{FF2B5EF4-FFF2-40B4-BE49-F238E27FC236}">
                    <a16:creationId xmlns:a16="http://schemas.microsoft.com/office/drawing/2014/main" id="{2F9BAAC9-169C-4636-99A2-A29405CB7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6">
                <a:extLst>
                  <a:ext uri="{FF2B5EF4-FFF2-40B4-BE49-F238E27FC236}">
                    <a16:creationId xmlns:a16="http://schemas.microsoft.com/office/drawing/2014/main" id="{3D446494-4ADA-4A53-853C-65AC69141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7">
                <a:extLst>
                  <a:ext uri="{FF2B5EF4-FFF2-40B4-BE49-F238E27FC236}">
                    <a16:creationId xmlns:a16="http://schemas.microsoft.com/office/drawing/2014/main" id="{8A5B20CC-4E29-47C0-A82D-DAC1DA70A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8">
                <a:extLst>
                  <a:ext uri="{FF2B5EF4-FFF2-40B4-BE49-F238E27FC236}">
                    <a16:creationId xmlns:a16="http://schemas.microsoft.com/office/drawing/2014/main" id="{0CD61C8F-4725-4F5B-98EC-086F36315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9">
                <a:extLst>
                  <a:ext uri="{FF2B5EF4-FFF2-40B4-BE49-F238E27FC236}">
                    <a16:creationId xmlns:a16="http://schemas.microsoft.com/office/drawing/2014/main" id="{55430D2F-BCA1-4B7D-B70E-2E3548D75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0">
                <a:extLst>
                  <a:ext uri="{FF2B5EF4-FFF2-40B4-BE49-F238E27FC236}">
                    <a16:creationId xmlns:a16="http://schemas.microsoft.com/office/drawing/2014/main" id="{8ECCC7EE-2484-485A-A226-CE8D4AD92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591A7532-CE9C-4119-946F-4EBD7C030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2">
                <a:extLst>
                  <a:ext uri="{FF2B5EF4-FFF2-40B4-BE49-F238E27FC236}">
                    <a16:creationId xmlns:a16="http://schemas.microsoft.com/office/drawing/2014/main" id="{92486D16-501D-4DF1-829B-E3CDF3E7D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3">
                <a:extLst>
                  <a:ext uri="{FF2B5EF4-FFF2-40B4-BE49-F238E27FC236}">
                    <a16:creationId xmlns:a16="http://schemas.microsoft.com/office/drawing/2014/main" id="{987B2A02-9D69-413C-A417-E5D24D659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4">
                <a:extLst>
                  <a:ext uri="{FF2B5EF4-FFF2-40B4-BE49-F238E27FC236}">
                    <a16:creationId xmlns:a16="http://schemas.microsoft.com/office/drawing/2014/main" id="{9F62D97C-A2D2-4045-B9E6-F61E00174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5">
                <a:extLst>
                  <a:ext uri="{FF2B5EF4-FFF2-40B4-BE49-F238E27FC236}">
                    <a16:creationId xmlns:a16="http://schemas.microsoft.com/office/drawing/2014/main" id="{EE85599A-1CB7-42ED-A5AC-EFBFE38A70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6">
                <a:extLst>
                  <a:ext uri="{FF2B5EF4-FFF2-40B4-BE49-F238E27FC236}">
                    <a16:creationId xmlns:a16="http://schemas.microsoft.com/office/drawing/2014/main" id="{BF9C2111-16F1-405F-B096-DFFB790285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7">
                <a:extLst>
                  <a:ext uri="{FF2B5EF4-FFF2-40B4-BE49-F238E27FC236}">
                    <a16:creationId xmlns:a16="http://schemas.microsoft.com/office/drawing/2014/main" id="{874F5082-F5D4-400A-943E-3CAF9998A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8">
                <a:extLst>
                  <a:ext uri="{FF2B5EF4-FFF2-40B4-BE49-F238E27FC236}">
                    <a16:creationId xmlns:a16="http://schemas.microsoft.com/office/drawing/2014/main" id="{C8CFA897-E05B-4B76-A072-A74DA75E0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4" name="文本占位符 65">
            <a:extLst>
              <a:ext uri="{FF2B5EF4-FFF2-40B4-BE49-F238E27FC236}">
                <a16:creationId xmlns:a16="http://schemas.microsoft.com/office/drawing/2014/main" id="{34FDB319-B581-4254-83C4-18EDB0CD6030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31237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0CCB688E-D063-420B-96D7-23B6DFF124A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C8B76147-23CD-4C55-B76E-7F3532CED4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12AF45E5-429F-400A-ABAD-D272C5AEF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35B0EAD-B1F4-457D-9AFD-DC066F8FC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86DBEC3F-973B-4262-BA66-757DE1FC2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BD0B0387-48EB-4297-8924-D46B0D46B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790A3AD9-13BD-4188-AA74-8E944EBFF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505DB5D-709C-486F-B1F9-A14AAB84C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35781227-3C76-4A24-AAE7-4EFADC8CD1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73D0359C-643B-4BFE-8781-62B1C1626F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CD560938-CDD0-42A0-B9C1-36615841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7DA4401F-49A9-44B5-B683-52AEFC4E5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63FC94C1-03A5-4159-9EB7-2FE845A87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110AD79-CA33-4798-AEE1-6060000DA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23AD98FB-1E6D-4DC9-A5F9-9F70A0549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3" name="泪滴形 22">
            <a:extLst>
              <a:ext uri="{FF2B5EF4-FFF2-40B4-BE49-F238E27FC236}">
                <a16:creationId xmlns:a16="http://schemas.microsoft.com/office/drawing/2014/main" id="{971D84E5-D446-469E-ADA9-9E4DA7D5DB2D}"/>
              </a:ext>
            </a:extLst>
          </p:cNvPr>
          <p:cNvSpPr/>
          <p:nvPr userDrawn="1"/>
        </p:nvSpPr>
        <p:spPr>
          <a:xfrm flipH="1" flipV="1">
            <a:off x="6231956" y="1325419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泪滴形 23">
            <a:extLst>
              <a:ext uri="{FF2B5EF4-FFF2-40B4-BE49-F238E27FC236}">
                <a16:creationId xmlns:a16="http://schemas.microsoft.com/office/drawing/2014/main" id="{F4900B30-7AF1-472F-BA8F-B615B5BB0992}"/>
              </a:ext>
            </a:extLst>
          </p:cNvPr>
          <p:cNvSpPr/>
          <p:nvPr userDrawn="1"/>
        </p:nvSpPr>
        <p:spPr>
          <a:xfrm flipV="1">
            <a:off x="3836026" y="1325419"/>
            <a:ext cx="2284691" cy="228469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泪滴形 20">
            <a:extLst>
              <a:ext uri="{FF2B5EF4-FFF2-40B4-BE49-F238E27FC236}">
                <a16:creationId xmlns:a16="http://schemas.microsoft.com/office/drawing/2014/main" id="{49DEA0D9-5054-489D-884C-A0181300E3AC}"/>
              </a:ext>
            </a:extLst>
          </p:cNvPr>
          <p:cNvSpPr/>
          <p:nvPr userDrawn="1"/>
        </p:nvSpPr>
        <p:spPr>
          <a:xfrm flipH="1">
            <a:off x="6231956" y="3712424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>
            <a:extLst>
              <a:ext uri="{FF2B5EF4-FFF2-40B4-BE49-F238E27FC236}">
                <a16:creationId xmlns:a16="http://schemas.microsoft.com/office/drawing/2014/main" id="{B36FFFE9-8962-404E-82A4-617D891C2971}"/>
              </a:ext>
            </a:extLst>
          </p:cNvPr>
          <p:cNvSpPr/>
          <p:nvPr userDrawn="1"/>
        </p:nvSpPr>
        <p:spPr>
          <a:xfrm>
            <a:off x="3836024" y="3712424"/>
            <a:ext cx="2284693" cy="2284693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7E8467-D685-4B38-8D3F-012F16B2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457BAE-35E5-40FB-9A87-B987CEEFA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34230B-18F7-4363-BC84-BF828677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图片占位符 16">
            <a:extLst>
              <a:ext uri="{FF2B5EF4-FFF2-40B4-BE49-F238E27FC236}">
                <a16:creationId xmlns:a16="http://schemas.microsoft.com/office/drawing/2014/main" id="{F2CE0355-6DB3-497A-9768-888B40643C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3921679" y="3817073"/>
            <a:ext cx="2082882" cy="208366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6">
            <a:extLst>
              <a:ext uri="{FF2B5EF4-FFF2-40B4-BE49-F238E27FC236}">
                <a16:creationId xmlns:a16="http://schemas.microsoft.com/office/drawing/2014/main" id="{E12938B2-1742-4976-94B3-C6FC64DC2A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37011" y="38170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16">
            <a:extLst>
              <a:ext uri="{FF2B5EF4-FFF2-40B4-BE49-F238E27FC236}">
                <a16:creationId xmlns:a16="http://schemas.microsoft.com/office/drawing/2014/main" id="{AA9CA692-F649-41BA-A404-1B111B1990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3921681" y="1428875"/>
            <a:ext cx="2082880" cy="208366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16">
            <a:extLst>
              <a:ext uri="{FF2B5EF4-FFF2-40B4-BE49-F238E27FC236}">
                <a16:creationId xmlns:a16="http://schemas.microsoft.com/office/drawing/2014/main" id="{1F1B30A4-C46E-441C-8CFE-2AFE5A7D46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37011" y="14288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9560ADBE-53FE-4E1F-B496-3E46A04E54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9" name="矩形: 圆角 88">
            <a:extLst>
              <a:ext uri="{FF2B5EF4-FFF2-40B4-BE49-F238E27FC236}">
                <a16:creationId xmlns:a16="http://schemas.microsoft.com/office/drawing/2014/main" id="{D9B39F55-8117-4CD6-8149-D9F329B71FAC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54D6BFC-3993-45F6-B8A6-2CEE97188B0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DB38BE95-537C-45BA-9BA0-BB9C1C9F7DBD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AA584A68-4BB9-425E-92C8-D982EC7A4EA5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93" name="Freeform 7">
                <a:extLst>
                  <a:ext uri="{FF2B5EF4-FFF2-40B4-BE49-F238E27FC236}">
                    <a16:creationId xmlns:a16="http://schemas.microsoft.com/office/drawing/2014/main" id="{32433BE4-4F08-4F92-BE39-5B77C1085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9">
                <a:extLst>
                  <a:ext uri="{FF2B5EF4-FFF2-40B4-BE49-F238E27FC236}">
                    <a16:creationId xmlns:a16="http://schemas.microsoft.com/office/drawing/2014/main" id="{51764DA2-52E2-423F-85D6-75B1BABB16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0">
                <a:extLst>
                  <a:ext uri="{FF2B5EF4-FFF2-40B4-BE49-F238E27FC236}">
                    <a16:creationId xmlns:a16="http://schemas.microsoft.com/office/drawing/2014/main" id="{BFC2BC47-EF8E-4EC1-B60C-2088104A1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1">
                <a:extLst>
                  <a:ext uri="{FF2B5EF4-FFF2-40B4-BE49-F238E27FC236}">
                    <a16:creationId xmlns:a16="http://schemas.microsoft.com/office/drawing/2014/main" id="{67DEC311-D611-4149-B523-05C0ABBD58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2">
                <a:extLst>
                  <a:ext uri="{FF2B5EF4-FFF2-40B4-BE49-F238E27FC236}">
                    <a16:creationId xmlns:a16="http://schemas.microsoft.com/office/drawing/2014/main" id="{58233AB1-34C4-4BD9-9FB0-767BD166F9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3">
                <a:extLst>
                  <a:ext uri="{FF2B5EF4-FFF2-40B4-BE49-F238E27FC236}">
                    <a16:creationId xmlns:a16="http://schemas.microsoft.com/office/drawing/2014/main" id="{0E260866-AE30-4945-9922-7D1DB2D68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4">
                <a:extLst>
                  <a:ext uri="{FF2B5EF4-FFF2-40B4-BE49-F238E27FC236}">
                    <a16:creationId xmlns:a16="http://schemas.microsoft.com/office/drawing/2014/main" id="{30721946-26CB-4B88-BDEC-9FC3BF1ED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97F4BE7F-CEF6-47B2-85EA-F36E445FC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16">
                <a:extLst>
                  <a:ext uri="{FF2B5EF4-FFF2-40B4-BE49-F238E27FC236}">
                    <a16:creationId xmlns:a16="http://schemas.microsoft.com/office/drawing/2014/main" id="{1F031270-C195-4E41-879C-8D90DA423A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B956F60E-DF5C-4886-A8A6-E136E58BD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5DF39513-B111-4873-835A-3642EA8F4C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16BE9DE5-536F-4E61-8F12-F24E6D9843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CF2A6ADC-82E1-43FA-AF66-3DDEF42493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1">
                <a:extLst>
                  <a:ext uri="{FF2B5EF4-FFF2-40B4-BE49-F238E27FC236}">
                    <a16:creationId xmlns:a16="http://schemas.microsoft.com/office/drawing/2014/main" id="{B7DAE460-AD21-4F40-9793-E7AA2698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4FFEAC41-3023-4674-9AF0-CD5FE98D1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9AAD7AF7-A26A-4DD7-86A8-2F52CD4CA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4">
                <a:extLst>
                  <a:ext uri="{FF2B5EF4-FFF2-40B4-BE49-F238E27FC236}">
                    <a16:creationId xmlns:a16="http://schemas.microsoft.com/office/drawing/2014/main" id="{789B96A4-624B-4D8C-859E-6BABECD3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5">
                <a:extLst>
                  <a:ext uri="{FF2B5EF4-FFF2-40B4-BE49-F238E27FC236}">
                    <a16:creationId xmlns:a16="http://schemas.microsoft.com/office/drawing/2014/main" id="{8C36D16E-3DA8-42CF-9DDC-7D834D21B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26">
                <a:extLst>
                  <a:ext uri="{FF2B5EF4-FFF2-40B4-BE49-F238E27FC236}">
                    <a16:creationId xmlns:a16="http://schemas.microsoft.com/office/drawing/2014/main" id="{5D08ED91-07A5-4FA2-9606-65CAFAA55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27">
                <a:extLst>
                  <a:ext uri="{FF2B5EF4-FFF2-40B4-BE49-F238E27FC236}">
                    <a16:creationId xmlns:a16="http://schemas.microsoft.com/office/drawing/2014/main" id="{268BFE47-D008-438E-8367-EBB49066E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28">
                <a:extLst>
                  <a:ext uri="{FF2B5EF4-FFF2-40B4-BE49-F238E27FC236}">
                    <a16:creationId xmlns:a16="http://schemas.microsoft.com/office/drawing/2014/main" id="{943B9CF9-1706-4C9F-BDA9-9321F3F40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29">
                <a:extLst>
                  <a:ext uri="{FF2B5EF4-FFF2-40B4-BE49-F238E27FC236}">
                    <a16:creationId xmlns:a16="http://schemas.microsoft.com/office/drawing/2014/main" id="{24627C97-2BBB-4C33-B847-0DF9DC1B5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0">
                <a:extLst>
                  <a:ext uri="{FF2B5EF4-FFF2-40B4-BE49-F238E27FC236}">
                    <a16:creationId xmlns:a16="http://schemas.microsoft.com/office/drawing/2014/main" id="{BD10ACA2-6749-4896-88C7-FD8AA31B05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31">
                <a:extLst>
                  <a:ext uri="{FF2B5EF4-FFF2-40B4-BE49-F238E27FC236}">
                    <a16:creationId xmlns:a16="http://schemas.microsoft.com/office/drawing/2014/main" id="{E8F7BFB5-7363-4193-9733-7175C7EC6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9D27B6A7-AD72-4937-96AE-207857EFA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E3FCA93D-4CB0-472E-BCE7-207E9A7E3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B721882A-A532-42E3-B0FB-4C96AA9FF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46">
                <a:extLst>
                  <a:ext uri="{FF2B5EF4-FFF2-40B4-BE49-F238E27FC236}">
                    <a16:creationId xmlns:a16="http://schemas.microsoft.com/office/drawing/2014/main" id="{AB8B669A-4EE5-4220-B3DD-0F3E824CC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47">
                <a:extLst>
                  <a:ext uri="{FF2B5EF4-FFF2-40B4-BE49-F238E27FC236}">
                    <a16:creationId xmlns:a16="http://schemas.microsoft.com/office/drawing/2014/main" id="{09CD7FDC-D4E4-4111-B53A-D1A6272AB0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48">
                <a:extLst>
                  <a:ext uri="{FF2B5EF4-FFF2-40B4-BE49-F238E27FC236}">
                    <a16:creationId xmlns:a16="http://schemas.microsoft.com/office/drawing/2014/main" id="{35A93644-6522-49DF-A936-47A8B89C4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49">
                <a:extLst>
                  <a:ext uri="{FF2B5EF4-FFF2-40B4-BE49-F238E27FC236}">
                    <a16:creationId xmlns:a16="http://schemas.microsoft.com/office/drawing/2014/main" id="{7AC1FDA7-249E-4357-A05D-CD67B1964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0">
                <a:extLst>
                  <a:ext uri="{FF2B5EF4-FFF2-40B4-BE49-F238E27FC236}">
                    <a16:creationId xmlns:a16="http://schemas.microsoft.com/office/drawing/2014/main" id="{48EE4FBE-2DA0-44B0-B4C9-B4ACD8889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1">
                <a:extLst>
                  <a:ext uri="{FF2B5EF4-FFF2-40B4-BE49-F238E27FC236}">
                    <a16:creationId xmlns:a16="http://schemas.microsoft.com/office/drawing/2014/main" id="{350858FF-2E15-4B3E-9209-36EEC3BC7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2">
                <a:extLst>
                  <a:ext uri="{FF2B5EF4-FFF2-40B4-BE49-F238E27FC236}">
                    <a16:creationId xmlns:a16="http://schemas.microsoft.com/office/drawing/2014/main" id="{D5B84CB0-C1EB-48F0-81C0-A2EF53E50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3">
                <a:extLst>
                  <a:ext uri="{FF2B5EF4-FFF2-40B4-BE49-F238E27FC236}">
                    <a16:creationId xmlns:a16="http://schemas.microsoft.com/office/drawing/2014/main" id="{A41497B8-AB8A-4090-A901-337B842DF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4">
                <a:extLst>
                  <a:ext uri="{FF2B5EF4-FFF2-40B4-BE49-F238E27FC236}">
                    <a16:creationId xmlns:a16="http://schemas.microsoft.com/office/drawing/2014/main" id="{CB87C1A6-038C-471A-8316-748F90ADD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55">
                <a:extLst>
                  <a:ext uri="{FF2B5EF4-FFF2-40B4-BE49-F238E27FC236}">
                    <a16:creationId xmlns:a16="http://schemas.microsoft.com/office/drawing/2014/main" id="{3EF62E49-56AD-4520-92AF-C2748C10F26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56">
                <a:extLst>
                  <a:ext uri="{FF2B5EF4-FFF2-40B4-BE49-F238E27FC236}">
                    <a16:creationId xmlns:a16="http://schemas.microsoft.com/office/drawing/2014/main" id="{96FCA361-890F-4218-B09E-45A641DB99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57">
                <a:extLst>
                  <a:ext uri="{FF2B5EF4-FFF2-40B4-BE49-F238E27FC236}">
                    <a16:creationId xmlns:a16="http://schemas.microsoft.com/office/drawing/2014/main" id="{D5A3188C-07A5-4AFE-918E-281A86B91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58">
                <a:extLst>
                  <a:ext uri="{FF2B5EF4-FFF2-40B4-BE49-F238E27FC236}">
                    <a16:creationId xmlns:a16="http://schemas.microsoft.com/office/drawing/2014/main" id="{AA3A54DF-F014-4D52-90C1-93A0E72D2A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占位符 65">
            <a:extLst>
              <a:ext uri="{FF2B5EF4-FFF2-40B4-BE49-F238E27FC236}">
                <a16:creationId xmlns:a16="http://schemas.microsoft.com/office/drawing/2014/main" id="{A153AA9C-3705-4AAF-B50D-DC34E463378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892265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FC851A91-2696-4EFC-818B-38A8BC9CD4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2208" y="1425576"/>
            <a:ext cx="2761487" cy="5432425"/>
          </a:xfrm>
          <a:custGeom>
            <a:avLst/>
            <a:gdLst>
              <a:gd name="connsiteX0" fmla="*/ 226557 w 2727960"/>
              <a:gd name="connsiteY0" fmla="*/ 0 h 5432425"/>
              <a:gd name="connsiteX1" fmla="*/ 2501403 w 2727960"/>
              <a:gd name="connsiteY1" fmla="*/ 0 h 5432425"/>
              <a:gd name="connsiteX2" fmla="*/ 2727960 w 2727960"/>
              <a:gd name="connsiteY2" fmla="*/ 226557 h 5432425"/>
              <a:gd name="connsiteX3" fmla="*/ 2727960 w 2727960"/>
              <a:gd name="connsiteY3" fmla="*/ 5432425 h 5432425"/>
              <a:gd name="connsiteX4" fmla="*/ 0 w 2727960"/>
              <a:gd name="connsiteY4" fmla="*/ 5432425 h 5432425"/>
              <a:gd name="connsiteX5" fmla="*/ 0 w 2727960"/>
              <a:gd name="connsiteY5" fmla="*/ 226557 h 5432425"/>
              <a:gd name="connsiteX6" fmla="*/ 226557 w 2727960"/>
              <a:gd name="connsiteY6" fmla="*/ 0 h 543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7960" h="5432425">
                <a:moveTo>
                  <a:pt x="226557" y="0"/>
                </a:moveTo>
                <a:lnTo>
                  <a:pt x="2501403" y="0"/>
                </a:lnTo>
                <a:cubicBezTo>
                  <a:pt x="2626527" y="0"/>
                  <a:pt x="2727960" y="101433"/>
                  <a:pt x="2727960" y="226557"/>
                </a:cubicBezTo>
                <a:lnTo>
                  <a:pt x="2727960" y="5432425"/>
                </a:lnTo>
                <a:lnTo>
                  <a:pt x="0" y="5432425"/>
                </a:lnTo>
                <a:lnTo>
                  <a:pt x="0" y="226557"/>
                </a:lnTo>
                <a:cubicBezTo>
                  <a:pt x="0" y="101433"/>
                  <a:pt x="101433" y="0"/>
                  <a:pt x="2265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844D37-073C-4610-8779-61E112A24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57"/>
          <a:stretch/>
        </p:blipFill>
        <p:spPr>
          <a:xfrm>
            <a:off x="4023982" y="970876"/>
            <a:ext cx="4144035" cy="588712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F9976BE-55E9-4E9E-ABBD-793CA89F037A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60680F-ECAA-4D59-8FEB-5D0D8DA95B8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81DBE006-A25C-44A0-9AF5-411F75B51F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91AC3BDE-5BDC-444D-975A-87A9EF3F3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B64AAA0D-3A52-4EC3-AB22-12464DFDC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4DFFFB12-78C4-4F0D-AD90-F8259DA2B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A7536A1F-F950-4287-94FC-3B0202544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A3455568-7D4F-47BF-BF98-9993531E6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6">
              <a:extLst>
                <a:ext uri="{FF2B5EF4-FFF2-40B4-BE49-F238E27FC236}">
                  <a16:creationId xmlns:a16="http://schemas.microsoft.com/office/drawing/2014/main" id="{A8240DFA-9E0C-4579-AB1C-0162E66AC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7A238C7A-473F-48E5-ACE2-0602577C47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9BCE27E9-FE2E-43A8-BD5A-D15899D3F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C10416DF-6CF5-40AE-890B-E772F443D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43372815-F368-4ED5-BE7B-09108713A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8">
              <a:extLst>
                <a:ext uri="{FF2B5EF4-FFF2-40B4-BE49-F238E27FC236}">
                  <a16:creationId xmlns:a16="http://schemas.microsoft.com/office/drawing/2014/main" id="{BA0D7251-6998-49DA-926E-796D4EDCB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9">
              <a:extLst>
                <a:ext uri="{FF2B5EF4-FFF2-40B4-BE49-F238E27FC236}">
                  <a16:creationId xmlns:a16="http://schemas.microsoft.com/office/drawing/2014/main" id="{EEDD8667-BE41-43DC-A358-7180A179E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40">
              <a:extLst>
                <a:ext uri="{FF2B5EF4-FFF2-40B4-BE49-F238E27FC236}">
                  <a16:creationId xmlns:a16="http://schemas.microsoft.com/office/drawing/2014/main" id="{8D00B370-3F80-4287-8A71-CB7E556D9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4751B9B-D59E-4594-B27D-0ECC9F28F2EB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14F05B92-72CD-4FC2-92BD-2EBE7D3C9767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49D84261-FCCC-406D-BB96-48DBFD9499B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8532B412-BF1D-419D-B6D2-DFD3A04A6D90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E890A190-2E52-455C-BD01-95137C3DF9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9">
                <a:extLst>
                  <a:ext uri="{FF2B5EF4-FFF2-40B4-BE49-F238E27FC236}">
                    <a16:creationId xmlns:a16="http://schemas.microsoft.com/office/drawing/2014/main" id="{106619BB-562E-4784-8EE7-5C2E75F82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0">
                <a:extLst>
                  <a:ext uri="{FF2B5EF4-FFF2-40B4-BE49-F238E27FC236}">
                    <a16:creationId xmlns:a16="http://schemas.microsoft.com/office/drawing/2014/main" id="{293A581A-E831-4103-B9B7-4143FC4CD69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1">
                <a:extLst>
                  <a:ext uri="{FF2B5EF4-FFF2-40B4-BE49-F238E27FC236}">
                    <a16:creationId xmlns:a16="http://schemas.microsoft.com/office/drawing/2014/main" id="{389C9D4F-C196-4B87-A496-C9B0E44F29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2">
                <a:extLst>
                  <a:ext uri="{FF2B5EF4-FFF2-40B4-BE49-F238E27FC236}">
                    <a16:creationId xmlns:a16="http://schemas.microsoft.com/office/drawing/2014/main" id="{E2FFB9EE-BA6D-448B-B5C1-2790B7CADE1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3">
                <a:extLst>
                  <a:ext uri="{FF2B5EF4-FFF2-40B4-BE49-F238E27FC236}">
                    <a16:creationId xmlns:a16="http://schemas.microsoft.com/office/drawing/2014/main" id="{1BD366BD-60DB-43F1-B8D3-CB0248EF4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4">
                <a:extLst>
                  <a:ext uri="{FF2B5EF4-FFF2-40B4-BE49-F238E27FC236}">
                    <a16:creationId xmlns:a16="http://schemas.microsoft.com/office/drawing/2014/main" id="{E519707E-5F8A-410E-9D77-C0A7C5B0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5">
                <a:extLst>
                  <a:ext uri="{FF2B5EF4-FFF2-40B4-BE49-F238E27FC236}">
                    <a16:creationId xmlns:a16="http://schemas.microsoft.com/office/drawing/2014/main" id="{4FAF17A2-4E3D-4253-8DBA-4FFCEFA5F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6">
                <a:extLst>
                  <a:ext uri="{FF2B5EF4-FFF2-40B4-BE49-F238E27FC236}">
                    <a16:creationId xmlns:a16="http://schemas.microsoft.com/office/drawing/2014/main" id="{E30F5AFF-D7D2-46C7-ABB0-F806862687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7">
                <a:extLst>
                  <a:ext uri="{FF2B5EF4-FFF2-40B4-BE49-F238E27FC236}">
                    <a16:creationId xmlns:a16="http://schemas.microsoft.com/office/drawing/2014/main" id="{0E5867A6-7F38-4DB7-80B1-3042CCB57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8">
                <a:extLst>
                  <a:ext uri="{FF2B5EF4-FFF2-40B4-BE49-F238E27FC236}">
                    <a16:creationId xmlns:a16="http://schemas.microsoft.com/office/drawing/2014/main" id="{4E08BDE6-C14E-4A0B-9752-804BA469E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9">
                <a:extLst>
                  <a:ext uri="{FF2B5EF4-FFF2-40B4-BE49-F238E27FC236}">
                    <a16:creationId xmlns:a16="http://schemas.microsoft.com/office/drawing/2014/main" id="{E9414496-E6BE-4D21-A307-3AF7A3F81A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0">
                <a:extLst>
                  <a:ext uri="{FF2B5EF4-FFF2-40B4-BE49-F238E27FC236}">
                    <a16:creationId xmlns:a16="http://schemas.microsoft.com/office/drawing/2014/main" id="{60D0DECE-E1CC-4BAF-803C-A39914083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1">
                <a:extLst>
                  <a:ext uri="{FF2B5EF4-FFF2-40B4-BE49-F238E27FC236}">
                    <a16:creationId xmlns:a16="http://schemas.microsoft.com/office/drawing/2014/main" id="{719A83BA-6FA4-4157-AD96-FD8436B4A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2">
                <a:extLst>
                  <a:ext uri="{FF2B5EF4-FFF2-40B4-BE49-F238E27FC236}">
                    <a16:creationId xmlns:a16="http://schemas.microsoft.com/office/drawing/2014/main" id="{B0725B09-D7BF-47B1-BDC4-4B7877A0B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3">
                <a:extLst>
                  <a:ext uri="{FF2B5EF4-FFF2-40B4-BE49-F238E27FC236}">
                    <a16:creationId xmlns:a16="http://schemas.microsoft.com/office/drawing/2014/main" id="{6075A37F-A83B-41D9-8D1A-28A9FF8FD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4">
                <a:extLst>
                  <a:ext uri="{FF2B5EF4-FFF2-40B4-BE49-F238E27FC236}">
                    <a16:creationId xmlns:a16="http://schemas.microsoft.com/office/drawing/2014/main" id="{FB89E365-3054-4014-A655-304B24419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25">
                <a:extLst>
                  <a:ext uri="{FF2B5EF4-FFF2-40B4-BE49-F238E27FC236}">
                    <a16:creationId xmlns:a16="http://schemas.microsoft.com/office/drawing/2014/main" id="{6C9D2D82-3354-4D9B-BA01-B980AA29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6">
                <a:extLst>
                  <a:ext uri="{FF2B5EF4-FFF2-40B4-BE49-F238E27FC236}">
                    <a16:creationId xmlns:a16="http://schemas.microsoft.com/office/drawing/2014/main" id="{F8C6E3F6-466E-4BD9-8ABE-A7BF93612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7">
                <a:extLst>
                  <a:ext uri="{FF2B5EF4-FFF2-40B4-BE49-F238E27FC236}">
                    <a16:creationId xmlns:a16="http://schemas.microsoft.com/office/drawing/2014/main" id="{6B4A08BF-DB82-4045-B9BD-C76B4B224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8">
                <a:extLst>
                  <a:ext uri="{FF2B5EF4-FFF2-40B4-BE49-F238E27FC236}">
                    <a16:creationId xmlns:a16="http://schemas.microsoft.com/office/drawing/2014/main" id="{2C2698D5-4CC8-4096-8388-41F0B1416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9">
                <a:extLst>
                  <a:ext uri="{FF2B5EF4-FFF2-40B4-BE49-F238E27FC236}">
                    <a16:creationId xmlns:a16="http://schemas.microsoft.com/office/drawing/2014/main" id="{3CA7F333-036F-4D3A-8379-954A546AD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30">
                <a:extLst>
                  <a:ext uri="{FF2B5EF4-FFF2-40B4-BE49-F238E27FC236}">
                    <a16:creationId xmlns:a16="http://schemas.microsoft.com/office/drawing/2014/main" id="{6A889E60-E004-44E6-8DC4-80FDAF556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31">
                <a:extLst>
                  <a:ext uri="{FF2B5EF4-FFF2-40B4-BE49-F238E27FC236}">
                    <a16:creationId xmlns:a16="http://schemas.microsoft.com/office/drawing/2014/main" id="{F8EC713C-7F39-4E7F-9124-A6DC086A3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2">
                <a:extLst>
                  <a:ext uri="{FF2B5EF4-FFF2-40B4-BE49-F238E27FC236}">
                    <a16:creationId xmlns:a16="http://schemas.microsoft.com/office/drawing/2014/main" id="{BD05F458-1BF9-4554-BD03-1CC7711075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108B5BBC-0148-40A7-B488-874917E52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4">
                <a:extLst>
                  <a:ext uri="{FF2B5EF4-FFF2-40B4-BE49-F238E27FC236}">
                    <a16:creationId xmlns:a16="http://schemas.microsoft.com/office/drawing/2014/main" id="{1616CC80-2016-4951-8901-9EF2653D0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46">
                <a:extLst>
                  <a:ext uri="{FF2B5EF4-FFF2-40B4-BE49-F238E27FC236}">
                    <a16:creationId xmlns:a16="http://schemas.microsoft.com/office/drawing/2014/main" id="{E960C6CD-A6EC-4E56-B561-F5CFDAA1B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47">
                <a:extLst>
                  <a:ext uri="{FF2B5EF4-FFF2-40B4-BE49-F238E27FC236}">
                    <a16:creationId xmlns:a16="http://schemas.microsoft.com/office/drawing/2014/main" id="{19F4DCC6-2AA1-4311-85A6-802666202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48">
                <a:extLst>
                  <a:ext uri="{FF2B5EF4-FFF2-40B4-BE49-F238E27FC236}">
                    <a16:creationId xmlns:a16="http://schemas.microsoft.com/office/drawing/2014/main" id="{449AF28D-AC2C-4019-9D73-A1D76DC0A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49">
                <a:extLst>
                  <a:ext uri="{FF2B5EF4-FFF2-40B4-BE49-F238E27FC236}">
                    <a16:creationId xmlns:a16="http://schemas.microsoft.com/office/drawing/2014/main" id="{261E6B36-4EA9-458A-A45A-5C0DCB8AA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0">
                <a:extLst>
                  <a:ext uri="{FF2B5EF4-FFF2-40B4-BE49-F238E27FC236}">
                    <a16:creationId xmlns:a16="http://schemas.microsoft.com/office/drawing/2014/main" id="{398D5C21-3C08-4CE5-8431-DCF060E8E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1">
                <a:extLst>
                  <a:ext uri="{FF2B5EF4-FFF2-40B4-BE49-F238E27FC236}">
                    <a16:creationId xmlns:a16="http://schemas.microsoft.com/office/drawing/2014/main" id="{4192854D-D3F3-47FD-A312-9585E9805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2">
                <a:extLst>
                  <a:ext uri="{FF2B5EF4-FFF2-40B4-BE49-F238E27FC236}">
                    <a16:creationId xmlns:a16="http://schemas.microsoft.com/office/drawing/2014/main" id="{4A745892-B11A-4AA7-AB7F-9B5992181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3">
                <a:extLst>
                  <a:ext uri="{FF2B5EF4-FFF2-40B4-BE49-F238E27FC236}">
                    <a16:creationId xmlns:a16="http://schemas.microsoft.com/office/drawing/2014/main" id="{C6DAA62A-F51F-458C-A4DE-5FCFC79E7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54">
                <a:extLst>
                  <a:ext uri="{FF2B5EF4-FFF2-40B4-BE49-F238E27FC236}">
                    <a16:creationId xmlns:a16="http://schemas.microsoft.com/office/drawing/2014/main" id="{BEE763DA-3920-4419-8ADF-6DB021D0A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55">
                <a:extLst>
                  <a:ext uri="{FF2B5EF4-FFF2-40B4-BE49-F238E27FC236}">
                    <a16:creationId xmlns:a16="http://schemas.microsoft.com/office/drawing/2014/main" id="{C61D19DF-3339-4382-A40A-732CC59E55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6">
                <a:extLst>
                  <a:ext uri="{FF2B5EF4-FFF2-40B4-BE49-F238E27FC236}">
                    <a16:creationId xmlns:a16="http://schemas.microsoft.com/office/drawing/2014/main" id="{30E3AF9D-0C54-4370-87D3-B855193D7E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7">
                <a:extLst>
                  <a:ext uri="{FF2B5EF4-FFF2-40B4-BE49-F238E27FC236}">
                    <a16:creationId xmlns:a16="http://schemas.microsoft.com/office/drawing/2014/main" id="{376F742D-A326-4786-8510-2DFE12341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8">
                <a:extLst>
                  <a:ext uri="{FF2B5EF4-FFF2-40B4-BE49-F238E27FC236}">
                    <a16:creationId xmlns:a16="http://schemas.microsoft.com/office/drawing/2014/main" id="{1497B6C5-83CF-4DA4-801C-5AFDAB3D5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9" name="文本占位符 65">
            <a:extLst>
              <a:ext uri="{FF2B5EF4-FFF2-40B4-BE49-F238E27FC236}">
                <a16:creationId xmlns:a16="http://schemas.microsoft.com/office/drawing/2014/main" id="{6592DB98-26D7-4C62-AD48-AD0920FC3D5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2746759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92560382-7E68-4B32-92B5-A2C94E7B86B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E636BE14-C0D2-4D61-BB38-3EE8B26A02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047AD7C1-3AD6-47A0-B194-8FB91C072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AC26C9D8-7E95-4A44-8495-C575D7A8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43E9C3BF-6E9A-4AB8-B7FD-88012E35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F3CC13E6-75EE-47C5-93E3-4D979EE2D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EC0BD02F-34CC-4BA4-8347-86CB32878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81E1755D-3D9F-4D16-B600-8027B8837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9E297B44-AF06-42C5-BF81-53DF855899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8AA09C0F-AF5F-4F78-ABEC-E7815728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5">
              <a:extLst>
                <a:ext uri="{FF2B5EF4-FFF2-40B4-BE49-F238E27FC236}">
                  <a16:creationId xmlns:a16="http://schemas.microsoft.com/office/drawing/2014/main" id="{8890EF4E-57B7-4994-BA3F-F25E177E5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6">
              <a:extLst>
                <a:ext uri="{FF2B5EF4-FFF2-40B4-BE49-F238E27FC236}">
                  <a16:creationId xmlns:a16="http://schemas.microsoft.com/office/drawing/2014/main" id="{1E9F0B4D-1A6A-4C11-BB61-C76C2B29E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8">
              <a:extLst>
                <a:ext uri="{FF2B5EF4-FFF2-40B4-BE49-F238E27FC236}">
                  <a16:creationId xmlns:a16="http://schemas.microsoft.com/office/drawing/2014/main" id="{65EF05F4-A63B-4C09-9302-44D15E908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39">
              <a:extLst>
                <a:ext uri="{FF2B5EF4-FFF2-40B4-BE49-F238E27FC236}">
                  <a16:creationId xmlns:a16="http://schemas.microsoft.com/office/drawing/2014/main" id="{146A1244-CC2B-4313-B3AC-C6DCEC59A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91E85B0-0064-4CF9-893C-93565883F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id="{C91AC609-1C85-4B31-B732-372D2DCB66BD}"/>
              </a:ext>
            </a:extLst>
          </p:cNvPr>
          <p:cNvSpPr/>
          <p:nvPr userDrawn="1"/>
        </p:nvSpPr>
        <p:spPr>
          <a:xfrm>
            <a:off x="6958403" y="5702153"/>
            <a:ext cx="2640760" cy="529481"/>
          </a:xfrm>
          <a:prstGeom prst="ellipse">
            <a:avLst/>
          </a:prstGeom>
          <a:solidFill>
            <a:schemeClr val="bg2">
              <a:lumMod val="50000"/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C69C672-6372-4EEC-81B5-8A467BF980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69" y="1494982"/>
            <a:ext cx="5799137" cy="4525085"/>
          </a:xfrm>
          <a:prstGeom prst="rect">
            <a:avLst/>
          </a:prstGeom>
        </p:spPr>
      </p:pic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014561A0-BE0B-400B-9310-464A465969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56" y="1711325"/>
            <a:ext cx="5324475" cy="30146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E9C6B18-D060-444B-A14D-F88EC02D472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6E523764-D2B2-4F67-8391-EBFE3731D5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5F321BF-3156-4054-84B5-C870628FD3AC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34CB82C-1B5C-4726-9121-6C9D13DCFFF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A40700DD-4DE6-48BA-85E9-F38FD9A29D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AB1FFE08-0928-48AE-B886-8151D1637F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9">
                <a:extLst>
                  <a:ext uri="{FF2B5EF4-FFF2-40B4-BE49-F238E27FC236}">
                    <a16:creationId xmlns:a16="http://schemas.microsoft.com/office/drawing/2014/main" id="{BA010DF6-936F-45D4-9005-6989C9EB08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0">
                <a:extLst>
                  <a:ext uri="{FF2B5EF4-FFF2-40B4-BE49-F238E27FC236}">
                    <a16:creationId xmlns:a16="http://schemas.microsoft.com/office/drawing/2014/main" id="{4B8E84F8-D9FB-4D45-A56C-2E2162E2D2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DDDAFEB3-913F-4C4D-9445-B34410C1F0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0007D336-361E-473B-87EF-279971681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97C4FA5B-7C45-4753-9C81-6CC326798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4">
                <a:extLst>
                  <a:ext uri="{FF2B5EF4-FFF2-40B4-BE49-F238E27FC236}">
                    <a16:creationId xmlns:a16="http://schemas.microsoft.com/office/drawing/2014/main" id="{757CE777-032E-48A0-B724-6B4155573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5">
                <a:extLst>
                  <a:ext uri="{FF2B5EF4-FFF2-40B4-BE49-F238E27FC236}">
                    <a16:creationId xmlns:a16="http://schemas.microsoft.com/office/drawing/2014/main" id="{2589976A-0533-410E-BA22-3076CD2F0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6">
                <a:extLst>
                  <a:ext uri="{FF2B5EF4-FFF2-40B4-BE49-F238E27FC236}">
                    <a16:creationId xmlns:a16="http://schemas.microsoft.com/office/drawing/2014/main" id="{789A7A9C-5D88-4CFE-949C-4BD50C6375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7">
                <a:extLst>
                  <a:ext uri="{FF2B5EF4-FFF2-40B4-BE49-F238E27FC236}">
                    <a16:creationId xmlns:a16="http://schemas.microsoft.com/office/drawing/2014/main" id="{54737033-7EFA-45ED-9A3E-3C513D17F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8">
                <a:extLst>
                  <a:ext uri="{FF2B5EF4-FFF2-40B4-BE49-F238E27FC236}">
                    <a16:creationId xmlns:a16="http://schemas.microsoft.com/office/drawing/2014/main" id="{F84FD3ED-D293-44A3-8B6B-74990915C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9">
                <a:extLst>
                  <a:ext uri="{FF2B5EF4-FFF2-40B4-BE49-F238E27FC236}">
                    <a16:creationId xmlns:a16="http://schemas.microsoft.com/office/drawing/2014/main" id="{EBC32428-8F94-40E6-8315-EC74B7B882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20">
                <a:extLst>
                  <a:ext uri="{FF2B5EF4-FFF2-40B4-BE49-F238E27FC236}">
                    <a16:creationId xmlns:a16="http://schemas.microsoft.com/office/drawing/2014/main" id="{C614F9F3-BD52-4D49-8A44-9307C921A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21">
                <a:extLst>
                  <a:ext uri="{FF2B5EF4-FFF2-40B4-BE49-F238E27FC236}">
                    <a16:creationId xmlns:a16="http://schemas.microsoft.com/office/drawing/2014/main" id="{A098812A-76D1-450F-8C4D-56268F1D2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2">
                <a:extLst>
                  <a:ext uri="{FF2B5EF4-FFF2-40B4-BE49-F238E27FC236}">
                    <a16:creationId xmlns:a16="http://schemas.microsoft.com/office/drawing/2014/main" id="{BC160648-C668-4C43-B618-7940BA9E0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23">
                <a:extLst>
                  <a:ext uri="{FF2B5EF4-FFF2-40B4-BE49-F238E27FC236}">
                    <a16:creationId xmlns:a16="http://schemas.microsoft.com/office/drawing/2014/main" id="{51EC974B-C963-46EE-AF86-EEA8FA573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4">
                <a:extLst>
                  <a:ext uri="{FF2B5EF4-FFF2-40B4-BE49-F238E27FC236}">
                    <a16:creationId xmlns:a16="http://schemas.microsoft.com/office/drawing/2014/main" id="{A0540C07-CC80-4082-9996-C1B431F42E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25">
                <a:extLst>
                  <a:ext uri="{FF2B5EF4-FFF2-40B4-BE49-F238E27FC236}">
                    <a16:creationId xmlns:a16="http://schemas.microsoft.com/office/drawing/2014/main" id="{BE208746-0331-4CFC-ACF1-C6A2B6655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26">
                <a:extLst>
                  <a:ext uri="{FF2B5EF4-FFF2-40B4-BE49-F238E27FC236}">
                    <a16:creationId xmlns:a16="http://schemas.microsoft.com/office/drawing/2014/main" id="{4DE0AB4B-5814-4858-A792-4AF54F7D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27">
                <a:extLst>
                  <a:ext uri="{FF2B5EF4-FFF2-40B4-BE49-F238E27FC236}">
                    <a16:creationId xmlns:a16="http://schemas.microsoft.com/office/drawing/2014/main" id="{E9C4E9A3-D1F9-40C5-8266-020B72D15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28">
                <a:extLst>
                  <a:ext uri="{FF2B5EF4-FFF2-40B4-BE49-F238E27FC236}">
                    <a16:creationId xmlns:a16="http://schemas.microsoft.com/office/drawing/2014/main" id="{EFD38642-7EC6-47D5-B6E1-F91E39459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29">
                <a:extLst>
                  <a:ext uri="{FF2B5EF4-FFF2-40B4-BE49-F238E27FC236}">
                    <a16:creationId xmlns:a16="http://schemas.microsoft.com/office/drawing/2014/main" id="{425EE517-DF5D-4520-9FBC-F3A905483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30">
                <a:extLst>
                  <a:ext uri="{FF2B5EF4-FFF2-40B4-BE49-F238E27FC236}">
                    <a16:creationId xmlns:a16="http://schemas.microsoft.com/office/drawing/2014/main" id="{03D1E9A4-410B-4758-94EC-8E4C4C1E2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31">
                <a:extLst>
                  <a:ext uri="{FF2B5EF4-FFF2-40B4-BE49-F238E27FC236}">
                    <a16:creationId xmlns:a16="http://schemas.microsoft.com/office/drawing/2014/main" id="{9B6519BC-8899-4A39-B573-ABA97D254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32">
                <a:extLst>
                  <a:ext uri="{FF2B5EF4-FFF2-40B4-BE49-F238E27FC236}">
                    <a16:creationId xmlns:a16="http://schemas.microsoft.com/office/drawing/2014/main" id="{80F81BCC-56FB-423C-8EDB-BBA82585E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33">
                <a:extLst>
                  <a:ext uri="{FF2B5EF4-FFF2-40B4-BE49-F238E27FC236}">
                    <a16:creationId xmlns:a16="http://schemas.microsoft.com/office/drawing/2014/main" id="{7F17D343-7060-4157-AC10-AF51C2D8D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34">
                <a:extLst>
                  <a:ext uri="{FF2B5EF4-FFF2-40B4-BE49-F238E27FC236}">
                    <a16:creationId xmlns:a16="http://schemas.microsoft.com/office/drawing/2014/main" id="{B86364ED-65A4-47E0-BC1C-163B5F83F1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46">
                <a:extLst>
                  <a:ext uri="{FF2B5EF4-FFF2-40B4-BE49-F238E27FC236}">
                    <a16:creationId xmlns:a16="http://schemas.microsoft.com/office/drawing/2014/main" id="{24EDAF91-56AD-4135-A681-5F59143882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47">
                <a:extLst>
                  <a:ext uri="{FF2B5EF4-FFF2-40B4-BE49-F238E27FC236}">
                    <a16:creationId xmlns:a16="http://schemas.microsoft.com/office/drawing/2014/main" id="{8709186E-F0B3-4EDC-9ADA-C3B1A79B6E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48">
                <a:extLst>
                  <a:ext uri="{FF2B5EF4-FFF2-40B4-BE49-F238E27FC236}">
                    <a16:creationId xmlns:a16="http://schemas.microsoft.com/office/drawing/2014/main" id="{8B1B148C-AAF9-4A2E-B640-E5777F31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49">
                <a:extLst>
                  <a:ext uri="{FF2B5EF4-FFF2-40B4-BE49-F238E27FC236}">
                    <a16:creationId xmlns:a16="http://schemas.microsoft.com/office/drawing/2014/main" id="{A3054E55-3FBB-497B-9E98-A559A1EDF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50">
                <a:extLst>
                  <a:ext uri="{FF2B5EF4-FFF2-40B4-BE49-F238E27FC236}">
                    <a16:creationId xmlns:a16="http://schemas.microsoft.com/office/drawing/2014/main" id="{2A49CD72-709C-4ECA-9927-9283F6794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51">
                <a:extLst>
                  <a:ext uri="{FF2B5EF4-FFF2-40B4-BE49-F238E27FC236}">
                    <a16:creationId xmlns:a16="http://schemas.microsoft.com/office/drawing/2014/main" id="{45B7F737-6C27-4377-93E8-DCB7F16344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52">
                <a:extLst>
                  <a:ext uri="{FF2B5EF4-FFF2-40B4-BE49-F238E27FC236}">
                    <a16:creationId xmlns:a16="http://schemas.microsoft.com/office/drawing/2014/main" id="{3990D280-F9BC-41C0-B636-5D715AAED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53">
                <a:extLst>
                  <a:ext uri="{FF2B5EF4-FFF2-40B4-BE49-F238E27FC236}">
                    <a16:creationId xmlns:a16="http://schemas.microsoft.com/office/drawing/2014/main" id="{FE695BB3-06B3-432D-AD8A-EE424C662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54">
                <a:extLst>
                  <a:ext uri="{FF2B5EF4-FFF2-40B4-BE49-F238E27FC236}">
                    <a16:creationId xmlns:a16="http://schemas.microsoft.com/office/drawing/2014/main" id="{0B1A949F-5E5C-4D41-887C-874F10073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55">
                <a:extLst>
                  <a:ext uri="{FF2B5EF4-FFF2-40B4-BE49-F238E27FC236}">
                    <a16:creationId xmlns:a16="http://schemas.microsoft.com/office/drawing/2014/main" id="{50D566C5-2FBE-4030-9DD4-D708F2D3CC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56">
                <a:extLst>
                  <a:ext uri="{FF2B5EF4-FFF2-40B4-BE49-F238E27FC236}">
                    <a16:creationId xmlns:a16="http://schemas.microsoft.com/office/drawing/2014/main" id="{34D413B5-D4A3-48D9-AE01-F864115271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57">
                <a:extLst>
                  <a:ext uri="{FF2B5EF4-FFF2-40B4-BE49-F238E27FC236}">
                    <a16:creationId xmlns:a16="http://schemas.microsoft.com/office/drawing/2014/main" id="{05FC6845-0B7E-40E1-915E-200B70D83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58">
                <a:extLst>
                  <a:ext uri="{FF2B5EF4-FFF2-40B4-BE49-F238E27FC236}">
                    <a16:creationId xmlns:a16="http://schemas.microsoft.com/office/drawing/2014/main" id="{A564A46E-173E-4BC7-9D59-5012FA74D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4" name="文本占位符 65">
            <a:extLst>
              <a:ext uri="{FF2B5EF4-FFF2-40B4-BE49-F238E27FC236}">
                <a16:creationId xmlns:a16="http://schemas.microsoft.com/office/drawing/2014/main" id="{72AB1941-7269-4209-83A0-3BA98E6BB03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3553213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音乐播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E25081-82D7-4CD8-9970-11E93304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A285B1F-5A95-460D-828B-D675E1BF8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443BCB-E748-45DD-BEEE-363F4DBF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60981B6-C1E2-4958-BFA4-F59869388A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9570" y="2431013"/>
            <a:ext cx="2595932" cy="259593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285219E-AE78-4108-B3C4-9B5DB93C2556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F1B465-2E8F-4534-9119-74DE7373052E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8B1B33F-4A2E-433C-9DBB-0AEF6002E87A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BE6327B0-E2A1-496B-9908-99673E3BE62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472AA650-8A21-46AC-A07B-5BA972DFAB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F128E11A-B31F-4D7F-B0DF-D36F21A7B0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230EA30A-FCFF-485A-A1F0-980D4CE0C9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DC270CA0-F50C-4513-B20D-271E10D984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8A88422B-8DCD-4154-9056-B91E7282C3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DBB18FDD-5161-4FAD-BF2B-DC5E8E5B5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9CFD7459-ECE3-4902-953F-C7BB5820D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7D59C1F8-486A-4841-9EA3-B8D734BE9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621EB56C-3E49-4D66-A9B7-856962BEF1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E4087131-3F0F-4514-8B97-70F54058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B6A358AA-E63A-457D-9E28-13DD9E3B6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AD68BA2F-1DE1-440D-877B-7BB021FDA24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BF69C310-5819-44B8-8F04-ECB3D88E2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1">
                <a:extLst>
                  <a:ext uri="{FF2B5EF4-FFF2-40B4-BE49-F238E27FC236}">
                    <a16:creationId xmlns:a16="http://schemas.microsoft.com/office/drawing/2014/main" id="{28AE5E55-37FD-44FE-9E7F-FC58BCEF8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22">
                <a:extLst>
                  <a:ext uri="{FF2B5EF4-FFF2-40B4-BE49-F238E27FC236}">
                    <a16:creationId xmlns:a16="http://schemas.microsoft.com/office/drawing/2014/main" id="{98CE4181-15BD-4BD9-AA24-4BC483F9A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3">
                <a:extLst>
                  <a:ext uri="{FF2B5EF4-FFF2-40B4-BE49-F238E27FC236}">
                    <a16:creationId xmlns:a16="http://schemas.microsoft.com/office/drawing/2014/main" id="{05EF2088-CAC8-482C-98D2-64DBF2C56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2DC10A14-8C3D-423C-9014-A82F8574D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5AF94D15-9D7D-4FCE-B46D-A2379264F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43DD58D9-E9D0-4E4A-A5A5-97CBABC9A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5E55492F-165F-4717-8D3A-FF0A662E0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2C89B896-AA33-446B-987C-BA81EE604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84E133B0-9220-4519-AA86-ED2146DB1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0">
                <a:extLst>
                  <a:ext uri="{FF2B5EF4-FFF2-40B4-BE49-F238E27FC236}">
                    <a16:creationId xmlns:a16="http://schemas.microsoft.com/office/drawing/2014/main" id="{59980636-F1AC-44C6-9C51-8BE9DD43C6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1">
                <a:extLst>
                  <a:ext uri="{FF2B5EF4-FFF2-40B4-BE49-F238E27FC236}">
                    <a16:creationId xmlns:a16="http://schemas.microsoft.com/office/drawing/2014/main" id="{20BFF3BA-50CF-4F6A-806F-2F596DA78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EA31E573-8534-41D4-9B59-81ED9538F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87A5BEF7-581F-447D-A6A6-DB47DAA1A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A96D8D9C-3A72-4C79-AC3A-5B1EEC1D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EEB391CB-8629-4B8C-B1C0-81B5D1A9B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3BC27A46-D97C-486B-A9E8-D226CD85F2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ABF9415B-8439-4757-A3E6-B26C7F65F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08DD2BB5-BC61-4489-B781-CDDE4E32F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50">
                <a:extLst>
                  <a:ext uri="{FF2B5EF4-FFF2-40B4-BE49-F238E27FC236}">
                    <a16:creationId xmlns:a16="http://schemas.microsoft.com/office/drawing/2014/main" id="{0B8C7C3E-990C-4145-82BC-D34893430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9C13ECA3-1723-4BD8-9B46-22A58C0D1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52">
                <a:extLst>
                  <a:ext uri="{FF2B5EF4-FFF2-40B4-BE49-F238E27FC236}">
                    <a16:creationId xmlns:a16="http://schemas.microsoft.com/office/drawing/2014/main" id="{DF887B1A-5588-43F1-8360-42F89DD72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53">
                <a:extLst>
                  <a:ext uri="{FF2B5EF4-FFF2-40B4-BE49-F238E27FC236}">
                    <a16:creationId xmlns:a16="http://schemas.microsoft.com/office/drawing/2014/main" id="{6F31F799-404F-4F80-A0BA-A8DCBD584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54">
                <a:extLst>
                  <a:ext uri="{FF2B5EF4-FFF2-40B4-BE49-F238E27FC236}">
                    <a16:creationId xmlns:a16="http://schemas.microsoft.com/office/drawing/2014/main" id="{0E351B5A-1C5C-4CA1-8499-BCF7D536A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55">
                <a:extLst>
                  <a:ext uri="{FF2B5EF4-FFF2-40B4-BE49-F238E27FC236}">
                    <a16:creationId xmlns:a16="http://schemas.microsoft.com/office/drawing/2014/main" id="{D97D3AE0-FE61-4365-9484-60E31FA64A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56">
                <a:extLst>
                  <a:ext uri="{FF2B5EF4-FFF2-40B4-BE49-F238E27FC236}">
                    <a16:creationId xmlns:a16="http://schemas.microsoft.com/office/drawing/2014/main" id="{FEC6A65D-8BC7-4F69-A1A9-EFE5506CFE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57">
                <a:extLst>
                  <a:ext uri="{FF2B5EF4-FFF2-40B4-BE49-F238E27FC236}">
                    <a16:creationId xmlns:a16="http://schemas.microsoft.com/office/drawing/2014/main" id="{B91208B4-4D5F-4AA3-8695-9AB510823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58">
                <a:extLst>
                  <a:ext uri="{FF2B5EF4-FFF2-40B4-BE49-F238E27FC236}">
                    <a16:creationId xmlns:a16="http://schemas.microsoft.com/office/drawing/2014/main" id="{FEDC90AA-B488-4290-B3EC-C41FC304E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3" name="文本占位符 65">
            <a:extLst>
              <a:ext uri="{FF2B5EF4-FFF2-40B4-BE49-F238E27FC236}">
                <a16:creationId xmlns:a16="http://schemas.microsoft.com/office/drawing/2014/main" id="{0F572104-DCE9-40DA-8528-67A75B94F7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66037B8-6142-4544-AA78-C05A2DCD4FBB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6EEDD08-6CCF-4F57-98AA-8AA616DE3E5E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464A1A6-5055-4F49-964D-DDB44352C1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4DE87081-ECDF-4A42-BF4C-71BB154CB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E86B8BE2-2031-4112-AF56-762A39B41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172A4CBF-A2D5-4FEB-BE1A-0EDF5A432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FB828910-1439-4AF5-ADAA-9393A5B94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C6F846C3-9F4B-45EC-90DB-32C75ABAC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2" name="Freeform 26">
              <a:extLst>
                <a:ext uri="{FF2B5EF4-FFF2-40B4-BE49-F238E27FC236}">
                  <a16:creationId xmlns:a16="http://schemas.microsoft.com/office/drawing/2014/main" id="{7ACB59D3-BF43-4B08-9706-1F60FA9F8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03EAD845-CED5-46F4-9362-3BC33DE50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9688C8A1-AE5F-465F-AD52-D070B58C1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6B1F1620-BBA0-4CD3-A1A5-8CA5AE70B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4D19FB7D-B425-4F1E-A8E6-DAABFFE7D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4AE21276-42CA-4FEB-86A0-3D5C2454A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3720F5C3-056C-4D6A-9127-DCDD94568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C3F05F8-78EB-4B48-BE0E-0075C706D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98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023F5D-5DA1-40D7-9BA8-6493DB1A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6471E8-54CB-4202-A3C6-90B01809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77563-29B0-4356-A303-AE800B8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3C003-8E9C-4365-823C-82B7C550083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C257D5DF-CE0E-4C99-985B-0B4C13D2B5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5974DED5-33E1-49C1-AF8C-8B5F96507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9" name="Freeform 22">
              <a:extLst>
                <a:ext uri="{FF2B5EF4-FFF2-40B4-BE49-F238E27FC236}">
                  <a16:creationId xmlns:a16="http://schemas.microsoft.com/office/drawing/2014/main" id="{CDD240BC-AA8E-4720-BAA8-8BA4C39FE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0" name="Freeform 23">
              <a:extLst>
                <a:ext uri="{FF2B5EF4-FFF2-40B4-BE49-F238E27FC236}">
                  <a16:creationId xmlns:a16="http://schemas.microsoft.com/office/drawing/2014/main" id="{9A9F355C-7215-4E87-9E0A-CBAB62AE6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1" name="Freeform 24">
              <a:extLst>
                <a:ext uri="{FF2B5EF4-FFF2-40B4-BE49-F238E27FC236}">
                  <a16:creationId xmlns:a16="http://schemas.microsoft.com/office/drawing/2014/main" id="{6BC2044B-E150-4A79-8D26-74FB2501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2" name="Freeform 25">
              <a:extLst>
                <a:ext uri="{FF2B5EF4-FFF2-40B4-BE49-F238E27FC236}">
                  <a16:creationId xmlns:a16="http://schemas.microsoft.com/office/drawing/2014/main" id="{25612C91-115E-4128-855F-10BD57AA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3" name="Freeform 26">
              <a:extLst>
                <a:ext uri="{FF2B5EF4-FFF2-40B4-BE49-F238E27FC236}">
                  <a16:creationId xmlns:a16="http://schemas.microsoft.com/office/drawing/2014/main" id="{16EF1DEE-0FED-4AA1-9700-3B6F1E1F0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AAF0374A-1288-4700-896B-86285883F4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7D81EB79-E6D8-443B-9F25-3632F36DD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3830C7F-65F9-43AA-9355-6CAEDED93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36">
              <a:extLst>
                <a:ext uri="{FF2B5EF4-FFF2-40B4-BE49-F238E27FC236}">
                  <a16:creationId xmlns:a16="http://schemas.microsoft.com/office/drawing/2014/main" id="{E76BFCB5-3408-4815-994A-C5FAA567D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D6B762C4-5A72-4258-BCD6-5C2E1AE2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A4C5B5-789D-4B57-AB81-F1BECC99F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C4687E93-7A61-425A-AC28-D6A69E437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E77F7FB3-7D4B-4EE8-8C35-D8BEA5987A6F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AD29A9F-3345-4BDF-A499-439F172F09E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2CD5622-DE7E-4C1E-B6EA-708E11DA3CD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896EB44-3B45-4E38-A7E0-31F9276BD6C7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DF0DF9F5-CB0F-49DE-8417-B59A7FE49E3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2F6D0600-79C9-47D7-A603-9826D08A19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98C9D191-75C4-4AFA-B3AC-08AADC2886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24BE8ED6-9F15-4ADD-8CAE-31923EA147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20400D0-F830-4C39-983C-8595B8D475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19CE450E-939E-4F1D-8DA0-33C42F3245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614FF597-786A-488B-AAEE-43BA22BE8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3625BAE8-57FD-4A77-861D-AE8635915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8E74C1B8-9A0B-4BD3-823D-9994C03534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6">
                <a:extLst>
                  <a:ext uri="{FF2B5EF4-FFF2-40B4-BE49-F238E27FC236}">
                    <a16:creationId xmlns:a16="http://schemas.microsoft.com/office/drawing/2014/main" id="{1CE2847F-CDC1-43B3-A4B7-7816C379F19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B95921D-5B97-42A6-9EF6-C8FDC6CA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1F12BC9D-9E62-41B9-BA9A-48C04D1F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0966FB55-6969-45AA-A00A-302DF34C63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3BA570A-50BA-4498-9C53-46D2663A2A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B3566405-4CCC-421B-BCEA-0A6F29CA0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DC9A54A7-8E63-4315-81E2-F5F5BD20B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1B0E2042-A2FA-4FD3-A360-38FEABB0B0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6116D539-A9F8-4621-8654-A2282E1C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D814CE22-16C9-4C83-AE88-3549CDA26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83831B9C-16B2-43D0-A1A4-97235E4BC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4FFF5076-0286-49F8-B969-71DC20845A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C4A2536-478A-4479-BBDB-C1A832F7C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304527B4-B693-42AD-8369-7FBF4CAC5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14307D10-7924-4F7B-9DC6-1785600E6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49EC69D-341B-4F89-8AFF-DDE0C6A96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2">
                <a:extLst>
                  <a:ext uri="{FF2B5EF4-FFF2-40B4-BE49-F238E27FC236}">
                    <a16:creationId xmlns:a16="http://schemas.microsoft.com/office/drawing/2014/main" id="{07866278-8AEC-49F6-A37A-E817DF8BE0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33">
                <a:extLst>
                  <a:ext uri="{FF2B5EF4-FFF2-40B4-BE49-F238E27FC236}">
                    <a16:creationId xmlns:a16="http://schemas.microsoft.com/office/drawing/2014/main" id="{12C0D2F0-E8BA-4AD1-AEEF-213030E42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34">
                <a:extLst>
                  <a:ext uri="{FF2B5EF4-FFF2-40B4-BE49-F238E27FC236}">
                    <a16:creationId xmlns:a16="http://schemas.microsoft.com/office/drawing/2014/main" id="{6DAED316-684A-46E7-9759-C109048870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46">
                <a:extLst>
                  <a:ext uri="{FF2B5EF4-FFF2-40B4-BE49-F238E27FC236}">
                    <a16:creationId xmlns:a16="http://schemas.microsoft.com/office/drawing/2014/main" id="{02060035-CFEA-41A1-8C7B-81DA62978B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47">
                <a:extLst>
                  <a:ext uri="{FF2B5EF4-FFF2-40B4-BE49-F238E27FC236}">
                    <a16:creationId xmlns:a16="http://schemas.microsoft.com/office/drawing/2014/main" id="{C317904C-47FB-49E9-A6D2-441590594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48">
                <a:extLst>
                  <a:ext uri="{FF2B5EF4-FFF2-40B4-BE49-F238E27FC236}">
                    <a16:creationId xmlns:a16="http://schemas.microsoft.com/office/drawing/2014/main" id="{40FA5D6E-F0A2-442F-B276-FA3C18CDA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">
                <a:extLst>
                  <a:ext uri="{FF2B5EF4-FFF2-40B4-BE49-F238E27FC236}">
                    <a16:creationId xmlns:a16="http://schemas.microsoft.com/office/drawing/2014/main" id="{33ECC6F9-472E-46D9-BF13-1EBCACCE26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0">
                <a:extLst>
                  <a:ext uri="{FF2B5EF4-FFF2-40B4-BE49-F238E27FC236}">
                    <a16:creationId xmlns:a16="http://schemas.microsoft.com/office/drawing/2014/main" id="{00F4D34E-1FD6-498C-A92C-4B9F5B2A0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1">
                <a:extLst>
                  <a:ext uri="{FF2B5EF4-FFF2-40B4-BE49-F238E27FC236}">
                    <a16:creationId xmlns:a16="http://schemas.microsoft.com/office/drawing/2014/main" id="{62E05761-4BE3-4596-BC7B-E843ED896F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2">
                <a:extLst>
                  <a:ext uri="{FF2B5EF4-FFF2-40B4-BE49-F238E27FC236}">
                    <a16:creationId xmlns:a16="http://schemas.microsoft.com/office/drawing/2014/main" id="{111A3351-C750-426B-A5B1-1EA92B4F4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3">
                <a:extLst>
                  <a:ext uri="{FF2B5EF4-FFF2-40B4-BE49-F238E27FC236}">
                    <a16:creationId xmlns:a16="http://schemas.microsoft.com/office/drawing/2014/main" id="{BFB3222C-C817-43E8-ABAD-7EC38B06B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4">
                <a:extLst>
                  <a:ext uri="{FF2B5EF4-FFF2-40B4-BE49-F238E27FC236}">
                    <a16:creationId xmlns:a16="http://schemas.microsoft.com/office/drawing/2014/main" id="{81F3035C-7082-4827-A287-B9945C199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5">
                <a:extLst>
                  <a:ext uri="{FF2B5EF4-FFF2-40B4-BE49-F238E27FC236}">
                    <a16:creationId xmlns:a16="http://schemas.microsoft.com/office/drawing/2014/main" id="{6BC705B7-36EF-4EE1-A9B9-FFFB8110EA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56">
                <a:extLst>
                  <a:ext uri="{FF2B5EF4-FFF2-40B4-BE49-F238E27FC236}">
                    <a16:creationId xmlns:a16="http://schemas.microsoft.com/office/drawing/2014/main" id="{D736225A-4414-430B-9F38-B5C05B527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57">
                <a:extLst>
                  <a:ext uri="{FF2B5EF4-FFF2-40B4-BE49-F238E27FC236}">
                    <a16:creationId xmlns:a16="http://schemas.microsoft.com/office/drawing/2014/main" id="{7A41B186-F0F5-42FF-9D4A-C0979B626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58">
                <a:extLst>
                  <a:ext uri="{FF2B5EF4-FFF2-40B4-BE49-F238E27FC236}">
                    <a16:creationId xmlns:a16="http://schemas.microsoft.com/office/drawing/2014/main" id="{4E74C4E6-BA0A-498F-B7B1-985C9DBAB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>
            <a:extLst>
              <a:ext uri="{FF2B5EF4-FFF2-40B4-BE49-F238E27FC236}">
                <a16:creationId xmlns:a16="http://schemas.microsoft.com/office/drawing/2014/main" id="{4723E697-2A10-4CB1-9E9F-12DB547B6ED2}"/>
              </a:ext>
            </a:extLst>
          </p:cNvPr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00746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58F70DE4-3F46-46A9-9520-7D8FE5C9C2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97285" cy="6858000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0EAAF81-9622-4AE7-AEC1-E5632E7E127F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99A0C3B-3805-4A7D-B9DC-0D8A0BE50F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7073CEC-4568-407C-AF3F-63B02549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25B520BC-633A-4CA1-ADFC-A4A5FE039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53033BF4-0785-47D2-989A-D7F798561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424A2B5-FDC9-46DD-A591-E66C22A6F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72EECE87-CD0D-461C-A293-7D248373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1E15742-6979-490E-AF5E-60D97AFB6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9FB63A71-75C6-4761-8940-B5F9E94162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843875AC-443A-4F2A-9842-34472E458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2950644D-E3EB-4B66-A5D0-B4E6CA3AE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D9E0CE44-4DD0-4767-B8F4-D235B4D9D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7EEB2D62-F19A-4914-9E77-B761C6152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096BC77F-50E4-4042-BD45-153703BEB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79792CF4-A12B-414D-8340-0605C32A0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54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160D1C33-BEBD-457D-8305-3D9FD1FE61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56063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31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长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74041136-D26F-4DE3-9441-03C3B937527A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60A869CE-96BB-49EA-9D98-8FC3A3824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906A10DE-45C9-4F3A-A1D2-ADF7AF45B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72EE8A2-D191-42EC-A5FA-7CDD844C8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B84B6905-6EA5-495D-8253-F1F92C799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A5404B5-5161-44D6-8A22-30926A0AA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53C1378-A716-4564-823A-5C00E4C5C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6914F0F-EFE6-4CD3-9C32-7AFC1552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5612BB38-894B-469B-ADF4-854CA25A8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B5AB023-FC7E-4BF6-8E4B-F15AB18B3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41C61E23-4A35-4BD9-8E18-93A218421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1D0AAD4-EF0F-4596-BA65-2F2F2E06C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D96F8AF7-B0F4-4544-A571-CE00A4ED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B7A4DCDB-B18A-49F6-8D30-C19F24825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05B6990D-6A15-492C-ABBB-277BC7E0C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E3A72B7-D101-48AE-9E57-23C4D277A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79F216-2EA1-4947-9590-4EA8E4F9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77878E-846C-4E0B-94ED-C10E7AE4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图片占位符 22">
            <a:extLst>
              <a:ext uri="{FF2B5EF4-FFF2-40B4-BE49-F238E27FC236}">
                <a16:creationId xmlns:a16="http://schemas.microsoft.com/office/drawing/2014/main" id="{B6AB199A-6349-4779-B62A-DDD2D362A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400" y="1130300"/>
            <a:ext cx="10858500" cy="2817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B86A77EB-4F1C-453E-B2A1-E46728EEFFF2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2B9B9D3-3AA3-4019-B16F-FE0DB90D9600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16F929A-8B5D-4030-A951-E72B3EB30716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5291A66-5A29-4421-9953-B2BF3C27B64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B2099F41-4208-4647-A31E-98399862FCC9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1" name="Freeform 7">
                <a:extLst>
                  <a:ext uri="{FF2B5EF4-FFF2-40B4-BE49-F238E27FC236}">
                    <a16:creationId xmlns:a16="http://schemas.microsoft.com/office/drawing/2014/main" id="{64B5994A-180D-498A-BEEC-8341B5FA64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FE5B999-6ED1-43FF-A46F-1E58417AA6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A766AC95-9881-4E76-B444-5229E6664B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82CE97B1-ACEB-461A-B3B0-E3B9863EBC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6653162A-4542-492E-9077-A78E697D9D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CAF05502-1758-4029-A257-FBB44707C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0E2CADD7-9B7A-42EB-B598-074DDF771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2B9FC146-FE20-4359-89BB-2AA603517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6">
                <a:extLst>
                  <a:ext uri="{FF2B5EF4-FFF2-40B4-BE49-F238E27FC236}">
                    <a16:creationId xmlns:a16="http://schemas.microsoft.com/office/drawing/2014/main" id="{B72313B1-EE51-49E0-ADEA-E0F1B25C3A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7D47685E-AAB7-49D3-9405-4DE6B7F40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9A92B115-0302-4281-A250-5964870C4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4D783779-E50A-4746-90EA-152768751F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CBC74F99-DE89-4CBC-A20E-E5F21B8C26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21">
                <a:extLst>
                  <a:ext uri="{FF2B5EF4-FFF2-40B4-BE49-F238E27FC236}">
                    <a16:creationId xmlns:a16="http://schemas.microsoft.com/office/drawing/2014/main" id="{4C41F27A-B43C-45FC-9D04-DE5396BDF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2">
                <a:extLst>
                  <a:ext uri="{FF2B5EF4-FFF2-40B4-BE49-F238E27FC236}">
                    <a16:creationId xmlns:a16="http://schemas.microsoft.com/office/drawing/2014/main" id="{2E95E52E-2514-41EA-927D-CA1836233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3">
                <a:extLst>
                  <a:ext uri="{FF2B5EF4-FFF2-40B4-BE49-F238E27FC236}">
                    <a16:creationId xmlns:a16="http://schemas.microsoft.com/office/drawing/2014/main" id="{F4E06CE0-5B51-4492-AC09-1DA2150E0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4">
                <a:extLst>
                  <a:ext uri="{FF2B5EF4-FFF2-40B4-BE49-F238E27FC236}">
                    <a16:creationId xmlns:a16="http://schemas.microsoft.com/office/drawing/2014/main" id="{AE200FB6-E394-4CBE-BBAC-6CFFC1EF7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5">
                <a:extLst>
                  <a:ext uri="{FF2B5EF4-FFF2-40B4-BE49-F238E27FC236}">
                    <a16:creationId xmlns:a16="http://schemas.microsoft.com/office/drawing/2014/main" id="{EB5F3FA7-AAF8-4B94-A7C4-3941467CB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6">
                <a:extLst>
                  <a:ext uri="{FF2B5EF4-FFF2-40B4-BE49-F238E27FC236}">
                    <a16:creationId xmlns:a16="http://schemas.microsoft.com/office/drawing/2014/main" id="{377F19C3-84C6-430B-8C84-935DFC614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7">
                <a:extLst>
                  <a:ext uri="{FF2B5EF4-FFF2-40B4-BE49-F238E27FC236}">
                    <a16:creationId xmlns:a16="http://schemas.microsoft.com/office/drawing/2014/main" id="{3D343494-DD0B-4221-8D6C-D277331DE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8">
                <a:extLst>
                  <a:ext uri="{FF2B5EF4-FFF2-40B4-BE49-F238E27FC236}">
                    <a16:creationId xmlns:a16="http://schemas.microsoft.com/office/drawing/2014/main" id="{27635AE2-D10E-41D5-AD49-753167588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9">
                <a:extLst>
                  <a:ext uri="{FF2B5EF4-FFF2-40B4-BE49-F238E27FC236}">
                    <a16:creationId xmlns:a16="http://schemas.microsoft.com/office/drawing/2014/main" id="{D817385B-F299-48F5-9D10-623193513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30">
                <a:extLst>
                  <a:ext uri="{FF2B5EF4-FFF2-40B4-BE49-F238E27FC236}">
                    <a16:creationId xmlns:a16="http://schemas.microsoft.com/office/drawing/2014/main" id="{61F633BF-DD0C-4AD2-9A1E-558B8D807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31">
                <a:extLst>
                  <a:ext uri="{FF2B5EF4-FFF2-40B4-BE49-F238E27FC236}">
                    <a16:creationId xmlns:a16="http://schemas.microsoft.com/office/drawing/2014/main" id="{05E31462-4C3E-4DD0-B487-52F194725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2">
                <a:extLst>
                  <a:ext uri="{FF2B5EF4-FFF2-40B4-BE49-F238E27FC236}">
                    <a16:creationId xmlns:a16="http://schemas.microsoft.com/office/drawing/2014/main" id="{B74A5FA6-C9C9-4FAD-B9D3-26B2CC7B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3">
                <a:extLst>
                  <a:ext uri="{FF2B5EF4-FFF2-40B4-BE49-F238E27FC236}">
                    <a16:creationId xmlns:a16="http://schemas.microsoft.com/office/drawing/2014/main" id="{CE681D3C-E643-4C08-953A-F62523411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4">
                <a:extLst>
                  <a:ext uri="{FF2B5EF4-FFF2-40B4-BE49-F238E27FC236}">
                    <a16:creationId xmlns:a16="http://schemas.microsoft.com/office/drawing/2014/main" id="{187BE825-0BDA-4DD0-B169-54177A497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46">
                <a:extLst>
                  <a:ext uri="{FF2B5EF4-FFF2-40B4-BE49-F238E27FC236}">
                    <a16:creationId xmlns:a16="http://schemas.microsoft.com/office/drawing/2014/main" id="{E2E5BAE5-EB8C-48BA-86F7-0487D06E7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47">
                <a:extLst>
                  <a:ext uri="{FF2B5EF4-FFF2-40B4-BE49-F238E27FC236}">
                    <a16:creationId xmlns:a16="http://schemas.microsoft.com/office/drawing/2014/main" id="{4E5972B3-2165-4298-9105-C7799893F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48">
                <a:extLst>
                  <a:ext uri="{FF2B5EF4-FFF2-40B4-BE49-F238E27FC236}">
                    <a16:creationId xmlns:a16="http://schemas.microsoft.com/office/drawing/2014/main" id="{4C4196A4-8427-4DAB-9761-0B12B67CC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49">
                <a:extLst>
                  <a:ext uri="{FF2B5EF4-FFF2-40B4-BE49-F238E27FC236}">
                    <a16:creationId xmlns:a16="http://schemas.microsoft.com/office/drawing/2014/main" id="{B24FBA4B-7066-43B5-8320-3319D944F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50">
                <a:extLst>
                  <a:ext uri="{FF2B5EF4-FFF2-40B4-BE49-F238E27FC236}">
                    <a16:creationId xmlns:a16="http://schemas.microsoft.com/office/drawing/2014/main" id="{03E7BC5B-C1D3-48F6-98AF-AC2FD6DB0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51">
                <a:extLst>
                  <a:ext uri="{FF2B5EF4-FFF2-40B4-BE49-F238E27FC236}">
                    <a16:creationId xmlns:a16="http://schemas.microsoft.com/office/drawing/2014/main" id="{B058C00F-2719-44B1-91B9-0262D7AEF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52">
                <a:extLst>
                  <a:ext uri="{FF2B5EF4-FFF2-40B4-BE49-F238E27FC236}">
                    <a16:creationId xmlns:a16="http://schemas.microsoft.com/office/drawing/2014/main" id="{FAC7740F-4D0B-4966-AE95-AFDD833FE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53">
                <a:extLst>
                  <a:ext uri="{FF2B5EF4-FFF2-40B4-BE49-F238E27FC236}">
                    <a16:creationId xmlns:a16="http://schemas.microsoft.com/office/drawing/2014/main" id="{65EF3023-963B-4B75-B329-8A6DFA638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54">
                <a:extLst>
                  <a:ext uri="{FF2B5EF4-FFF2-40B4-BE49-F238E27FC236}">
                    <a16:creationId xmlns:a16="http://schemas.microsoft.com/office/drawing/2014/main" id="{DCB4D492-8F86-4FD8-9E29-A198EE39FB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55">
                <a:extLst>
                  <a:ext uri="{FF2B5EF4-FFF2-40B4-BE49-F238E27FC236}">
                    <a16:creationId xmlns:a16="http://schemas.microsoft.com/office/drawing/2014/main" id="{740A9F7B-B444-4E32-927B-D8A19D6C03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56">
                <a:extLst>
                  <a:ext uri="{FF2B5EF4-FFF2-40B4-BE49-F238E27FC236}">
                    <a16:creationId xmlns:a16="http://schemas.microsoft.com/office/drawing/2014/main" id="{CF9AD5D7-706E-41B8-BFE0-7FC9A1C415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7">
                <a:extLst>
                  <a:ext uri="{FF2B5EF4-FFF2-40B4-BE49-F238E27FC236}">
                    <a16:creationId xmlns:a16="http://schemas.microsoft.com/office/drawing/2014/main" id="{9C17A9F5-81FA-4FCE-A442-B73F2F7F8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8">
                <a:extLst>
                  <a:ext uri="{FF2B5EF4-FFF2-40B4-BE49-F238E27FC236}">
                    <a16:creationId xmlns:a16="http://schemas.microsoft.com/office/drawing/2014/main" id="{EF6FDF55-E089-4DBB-BC7F-5134AE59B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57" name="文本占位符 65">
            <a:extLst>
              <a:ext uri="{FF2B5EF4-FFF2-40B4-BE49-F238E27FC236}">
                <a16:creationId xmlns:a16="http://schemas.microsoft.com/office/drawing/2014/main" id="{15EF978C-D233-4FBC-8320-5FB7A9CA61B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888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E6F7B20F-EF55-483B-8555-04CA4C04AC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301750"/>
            <a:ext cx="5243513" cy="46704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3F108A6-7EAC-4504-8CC9-2040E9F2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B97241-2430-47C5-9847-2A5FA9AA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FC6D73-144B-41D6-A73B-8F3BD2AC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11DFE2-A84D-4D03-9B27-B4F8B00B177C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85CD8C4-CA09-4CDB-8CA8-4B99CF425A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B83158DE-1DED-4CFA-A78B-B4E63CFF5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67F8350D-7C55-436A-9A17-0632C548B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9AC71BC-F865-4547-AE03-A2128D3A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1FB9CC2-714A-490F-B7D4-3E6C63665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B1BD9A2-68DB-42AE-81BE-13C2E028C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820559DB-5622-4AEC-AF14-DB0EB2417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4645B00C-B1A7-4616-9E8B-75A7575683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93E258CA-6976-483A-B1DE-EA72FEB0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B9A714BD-0B26-47BF-AEE9-2602D199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B0D9DCA0-9AE7-40C1-A5B2-A71890974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FE53E166-F815-4284-A00F-262157C2D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F9322739-097A-4ED5-AE6F-83D277E5C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A255E10F-A26C-4013-9D98-838BB0061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84" name="文本框 83">
            <a:extLst>
              <a:ext uri="{FF2B5EF4-FFF2-40B4-BE49-F238E27FC236}">
                <a16:creationId xmlns:a16="http://schemas.microsoft.com/office/drawing/2014/main" id="{8B54DC34-0A52-4909-9DAF-B4D86330316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727D0EFE-0773-458D-951B-05868593BC5A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1C8D1E98-32E6-47FD-B4E0-AFB46CB23F70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7427EAD0-706E-4C3B-AC91-36CE8D18D77C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6E3A4095-5D7B-435F-9CED-C384A0F3CD72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32C5514-9B34-4499-A27D-F8389F45C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35DB8A7C-4F71-4296-AD16-A91A4545D4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8656E463-41BF-4B32-B9AD-C51BA0B1E9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E50E5EEE-1A89-425F-9C56-37A02B0AE5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7F337DCB-390B-4104-8633-0B8F660BEA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11F645B1-84DD-47F9-AE23-E075CB0B5B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444D0672-6277-4EE3-A4A7-0F7335F3C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66CAA7A3-F00A-489D-B540-150D1D430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7CB282AD-75A0-4651-B433-5D30085021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C42CFDE9-55B3-4A1B-91B4-4C3DCDE06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91A5A770-818D-431D-937A-FA379400E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97CA9984-1ED5-40FD-BDE3-D003923481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ED37B6CC-508A-4BBA-899B-51BE3430D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5D9D939F-9C9C-4372-9DA0-882B0CE48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6E3B3323-808D-498B-8EAC-A6D4159E7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87DF0996-2298-4A4B-929F-DAC3629EB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864CF228-7FB1-49BF-AFBA-76AFD4D02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4C01A230-24F9-4CC5-9630-A86E3B6F8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475EFC63-C61C-4092-ACF3-A66048B42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1DF433C8-23D7-4B3E-9EF3-9144DFD04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487AF9D9-6A0A-422D-817A-F33A6DB71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ED8AFED-73C3-461B-888C-AA2D8FBCE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8BF6B89F-276A-4870-8F7E-179E2B30E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0721FC16-5467-4F11-93E4-456B5BD70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238C4FC7-9D29-4E68-842B-6BEE1B13A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8022D624-52E1-4BBD-99C7-FB62A781E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9089CB4-20A3-42CE-B15B-EE0274D581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E7B71761-1E81-4443-B9DF-7504D17BE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3594B505-B142-4F77-95C0-042B8F09F1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4B465C86-0764-44AD-BAC1-4CBF2A1938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74038C08-FE27-4E8D-AD25-40F1E4B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EB63B124-60E6-40AA-BD42-BF3F6AFF3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E140D2C5-2FC4-44C1-A84D-1EF8ACCB7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15CA1E90-78F6-430E-BF2C-F57CE93C3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668FA062-D5F8-4784-BA4C-DD0997E14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231656A7-DCAB-4877-B722-7CFA5BC75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089D9780-9670-40D8-863B-118510D2BB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61BCDD3C-0CE7-42AC-BD6A-BE81201112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D4A99035-160A-40D4-B22D-9D84747ED5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C102C314-FB02-4C78-8F04-BE65D8663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317476C1-9512-4939-83E4-D52BF9FA1D9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81127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481B125D-1EB9-4E3C-9071-E3D11BAFE226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0994F04D-BDBC-4A61-BE97-54FC0AF0A0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61D48748-6AA0-4848-AB9F-1BC8DCD9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C8235290-5334-479D-996D-75FACAE5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EFCBF819-0F1F-42BD-A2DE-1D3709603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FFEDB543-40B9-4C3A-9326-967415FD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19B48D97-71AE-487B-841E-6E4B7CC24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EF32C03-DCD6-401E-B0F3-7269C36C2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9E960CAB-5EF5-4ADA-B934-777CEF453F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8B924A52-0C8F-442F-BF6F-E1C5F12AF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E336577-CB02-4D9B-8B19-5E4A87C15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FDC758B6-B0D7-4D96-8829-89384EBC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A88D2F3-6271-494A-8E50-76E7B8458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3565EC9-454C-4933-AF50-9696CBF42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AFF28B5A-E7D4-430E-8DD2-78551161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18" name="图片占位符 16">
            <a:extLst>
              <a:ext uri="{FF2B5EF4-FFF2-40B4-BE49-F238E27FC236}">
                <a16:creationId xmlns:a16="http://schemas.microsoft.com/office/drawing/2014/main" id="{7943FC7D-C8F3-4BE5-A034-2C496A5E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98494" y="3681942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31C487E0-4ADD-4432-B6D1-FFA5CE5275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338" y="1123950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E71EF4-54CB-4801-852D-AED794C3D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37B485-8FF5-4CC3-BDCF-A7D367ECB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9F4718-D7D2-486A-ACF0-90AEF265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C33E79-78DC-413F-AB98-58FBEF9F8339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6F0E2D7F-223B-4E42-95F9-6BFB7B4E3CB4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49821573-502D-472C-971F-65E5131308D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11945D2C-56DB-4DEA-8ADE-A74CA2B7DBD6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834D053F-1303-4F83-8693-AB1D11CC6593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>
                <a:extLst>
                  <a:ext uri="{FF2B5EF4-FFF2-40B4-BE49-F238E27FC236}">
                    <a16:creationId xmlns:a16="http://schemas.microsoft.com/office/drawing/2014/main" id="{4EE6C00E-E2EA-4476-AD24-7F64CA41B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2329C249-C0FC-480A-8865-31E6EDA1F4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860EE36-7A6F-444E-A4E8-4FAD22817D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0938E48B-C1CD-4984-AE4E-CEB47A7101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19345389-3C36-4859-ACD9-FA02FC3BA5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486408FE-2441-4509-8970-CE0A6F81C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15924078-3531-46B1-895C-EF8D35C3F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CA7318B-E09B-47E3-9B0E-C43586F71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16">
                <a:extLst>
                  <a:ext uri="{FF2B5EF4-FFF2-40B4-BE49-F238E27FC236}">
                    <a16:creationId xmlns:a16="http://schemas.microsoft.com/office/drawing/2014/main" id="{A3559D0F-5F1D-4E7C-B81F-CCA39FA261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AB05E9D1-ADB8-4804-9BDB-0FA0B60AD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4AC89B66-D399-4EBA-8987-F109A35D3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EF63A5F8-BC3C-4834-A14C-8A5E07CFC2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D0482388-EB57-438A-9164-FDFCB661C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1">
                <a:extLst>
                  <a:ext uri="{FF2B5EF4-FFF2-40B4-BE49-F238E27FC236}">
                    <a16:creationId xmlns:a16="http://schemas.microsoft.com/office/drawing/2014/main" id="{347AD7CD-A176-48D6-888A-20728BB31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6F0CA2D-DF67-46C6-95DE-C962EFC5A5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E2B74095-BE12-46BA-8ADE-B2A9B58F5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FF7E4F44-E88E-4E7C-9328-D251AE2317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32AACF93-8184-4804-AB9F-E336AA5ED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D432E4D6-1B74-4166-9FB9-9F22BA29F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8610602-51C5-41CD-B8D7-32402164C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3FAF1A0F-4959-43AE-AE7F-2E15737C9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DD342581-DD61-433E-9E95-4DD44588C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0E1F54C3-EAB3-446F-B49A-C873692DA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3EA9BBE9-BE23-442A-85C9-4EDF449D5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32">
                <a:extLst>
                  <a:ext uri="{FF2B5EF4-FFF2-40B4-BE49-F238E27FC236}">
                    <a16:creationId xmlns:a16="http://schemas.microsoft.com/office/drawing/2014/main" id="{B7F36112-62CC-46B9-950D-B979712EA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33">
                <a:extLst>
                  <a:ext uri="{FF2B5EF4-FFF2-40B4-BE49-F238E27FC236}">
                    <a16:creationId xmlns:a16="http://schemas.microsoft.com/office/drawing/2014/main" id="{E85471A4-1A82-4F7A-9793-DCF02507F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34">
                <a:extLst>
                  <a:ext uri="{FF2B5EF4-FFF2-40B4-BE49-F238E27FC236}">
                    <a16:creationId xmlns:a16="http://schemas.microsoft.com/office/drawing/2014/main" id="{D8E0AF39-488A-4EB1-BE5C-16E5C97743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46">
                <a:extLst>
                  <a:ext uri="{FF2B5EF4-FFF2-40B4-BE49-F238E27FC236}">
                    <a16:creationId xmlns:a16="http://schemas.microsoft.com/office/drawing/2014/main" id="{C7C841A7-162E-424A-95FA-1A17977F5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47">
                <a:extLst>
                  <a:ext uri="{FF2B5EF4-FFF2-40B4-BE49-F238E27FC236}">
                    <a16:creationId xmlns:a16="http://schemas.microsoft.com/office/drawing/2014/main" id="{462C43BC-C32F-4725-AF24-9A3E58153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48">
                <a:extLst>
                  <a:ext uri="{FF2B5EF4-FFF2-40B4-BE49-F238E27FC236}">
                    <a16:creationId xmlns:a16="http://schemas.microsoft.com/office/drawing/2014/main" id="{6CACE1CB-653A-45CB-866B-F1951B38E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49">
                <a:extLst>
                  <a:ext uri="{FF2B5EF4-FFF2-40B4-BE49-F238E27FC236}">
                    <a16:creationId xmlns:a16="http://schemas.microsoft.com/office/drawing/2014/main" id="{4C97E765-7385-48AE-A31E-7E708A25B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0">
                <a:extLst>
                  <a:ext uri="{FF2B5EF4-FFF2-40B4-BE49-F238E27FC236}">
                    <a16:creationId xmlns:a16="http://schemas.microsoft.com/office/drawing/2014/main" id="{BB91DBA2-E47F-495C-BFFD-75C8BD5B1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1">
                <a:extLst>
                  <a:ext uri="{FF2B5EF4-FFF2-40B4-BE49-F238E27FC236}">
                    <a16:creationId xmlns:a16="http://schemas.microsoft.com/office/drawing/2014/main" id="{4440DF01-A024-4055-8E85-1E2B98A2E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2">
                <a:extLst>
                  <a:ext uri="{FF2B5EF4-FFF2-40B4-BE49-F238E27FC236}">
                    <a16:creationId xmlns:a16="http://schemas.microsoft.com/office/drawing/2014/main" id="{3F360BC4-C8CA-486F-B254-633A83BF9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3">
                <a:extLst>
                  <a:ext uri="{FF2B5EF4-FFF2-40B4-BE49-F238E27FC236}">
                    <a16:creationId xmlns:a16="http://schemas.microsoft.com/office/drawing/2014/main" id="{A94CF489-FDC8-4982-B093-5005C4DE39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4">
                <a:extLst>
                  <a:ext uri="{FF2B5EF4-FFF2-40B4-BE49-F238E27FC236}">
                    <a16:creationId xmlns:a16="http://schemas.microsoft.com/office/drawing/2014/main" id="{7478BD5A-D71B-4BE3-9432-800BDB147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55">
                <a:extLst>
                  <a:ext uri="{FF2B5EF4-FFF2-40B4-BE49-F238E27FC236}">
                    <a16:creationId xmlns:a16="http://schemas.microsoft.com/office/drawing/2014/main" id="{6F786C8C-1627-4700-83AB-2EE6C5E289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56">
                <a:extLst>
                  <a:ext uri="{FF2B5EF4-FFF2-40B4-BE49-F238E27FC236}">
                    <a16:creationId xmlns:a16="http://schemas.microsoft.com/office/drawing/2014/main" id="{8E6365E3-B4CE-4154-8BF2-D2BFD1E110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57">
                <a:extLst>
                  <a:ext uri="{FF2B5EF4-FFF2-40B4-BE49-F238E27FC236}">
                    <a16:creationId xmlns:a16="http://schemas.microsoft.com/office/drawing/2014/main" id="{F5080B87-F137-4F1D-B7CC-39599BC5F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">
                <a:extLst>
                  <a:ext uri="{FF2B5EF4-FFF2-40B4-BE49-F238E27FC236}">
                    <a16:creationId xmlns:a16="http://schemas.microsoft.com/office/drawing/2014/main" id="{E0B2EB43-B5EA-49DF-8387-021AD2303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>
            <a:extLst>
              <a:ext uri="{FF2B5EF4-FFF2-40B4-BE49-F238E27FC236}">
                <a16:creationId xmlns:a16="http://schemas.microsoft.com/office/drawing/2014/main" id="{62810C37-A594-447D-9AF3-2D9B413DE4D1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6013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ACFA262-9802-473C-819D-C85BD949A5E5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F5226A24-083D-465C-A2C8-4D378AABF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1E4953C3-E57F-4F10-912D-C6A2FA9A5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BB7B2D30-64B6-4D04-A31A-AB13ED3DA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1387D953-FEA4-4039-BCBE-8B5D3784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E80F26C-524B-4382-8783-EB7C92FCF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AFCA8A07-8685-4BA2-8EC7-617980AD7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1C06CD20-9AF5-4434-8426-6D3AAD69A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F0D698A-C282-4CB6-A6B3-5ADFAC672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ABF949B9-998E-4C45-8394-146372A6D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35">
              <a:extLst>
                <a:ext uri="{FF2B5EF4-FFF2-40B4-BE49-F238E27FC236}">
                  <a16:creationId xmlns:a16="http://schemas.microsoft.com/office/drawing/2014/main" id="{85613236-48D6-49CE-8723-8CCC4517C0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36">
              <a:extLst>
                <a:ext uri="{FF2B5EF4-FFF2-40B4-BE49-F238E27FC236}">
                  <a16:creationId xmlns:a16="http://schemas.microsoft.com/office/drawing/2014/main" id="{63FBC835-16F3-4A5A-A96D-555083C19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BC7E0367-FE79-42BD-9BBC-6878EC44E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39">
              <a:extLst>
                <a:ext uri="{FF2B5EF4-FFF2-40B4-BE49-F238E27FC236}">
                  <a16:creationId xmlns:a16="http://schemas.microsoft.com/office/drawing/2014/main" id="{FC0C6FE9-3A1B-48CB-968E-12FB72089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40">
              <a:extLst>
                <a:ext uri="{FF2B5EF4-FFF2-40B4-BE49-F238E27FC236}">
                  <a16:creationId xmlns:a16="http://schemas.microsoft.com/office/drawing/2014/main" id="{5F611D87-1ABA-44DB-B4C5-C9C61C48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24150D-167F-4FF3-AFA0-D2AD8886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38B913-F1F6-46A4-92A7-C5E8148D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12C1FB-8265-4B75-B0B6-371CC477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9544942-28C7-4EC4-992A-EBFD2EC64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1988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>
            <a:extLst>
              <a:ext uri="{FF2B5EF4-FFF2-40B4-BE49-F238E27FC236}">
                <a16:creationId xmlns:a16="http://schemas.microsoft.com/office/drawing/2014/main" id="{2BF7BACF-A877-469E-B987-945A47ABB1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0561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>
            <a:extLst>
              <a:ext uri="{FF2B5EF4-FFF2-40B4-BE49-F238E27FC236}">
                <a16:creationId xmlns:a16="http://schemas.microsoft.com/office/drawing/2014/main" id="{E825FDC7-97B6-4EFC-ACA3-DB31031200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99134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4682D3A-D243-4629-8961-3E3D31C79201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87FC8088-E3FF-4ACA-953F-2C6C615618F5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B9D37719-AAC9-4D4A-9266-AEF9E38F45CD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11D4931B-5A18-4340-9051-07E721124343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726E3FAA-71D2-4B32-9821-BDA519E913CC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24" name="Freeform 7">
                <a:extLst>
                  <a:ext uri="{FF2B5EF4-FFF2-40B4-BE49-F238E27FC236}">
                    <a16:creationId xmlns:a16="http://schemas.microsoft.com/office/drawing/2014/main" id="{57A8D168-738F-4955-9653-BF8B780A5F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9">
                <a:extLst>
                  <a:ext uri="{FF2B5EF4-FFF2-40B4-BE49-F238E27FC236}">
                    <a16:creationId xmlns:a16="http://schemas.microsoft.com/office/drawing/2014/main" id="{EDEDD3F5-D737-4850-BFB8-4857F966AD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0">
                <a:extLst>
                  <a:ext uri="{FF2B5EF4-FFF2-40B4-BE49-F238E27FC236}">
                    <a16:creationId xmlns:a16="http://schemas.microsoft.com/office/drawing/2014/main" id="{5AE02355-EAF5-47B6-808E-5FBB8D555C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54FF0350-166C-4D91-9C32-1457E0B3C7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2">
                <a:extLst>
                  <a:ext uri="{FF2B5EF4-FFF2-40B4-BE49-F238E27FC236}">
                    <a16:creationId xmlns:a16="http://schemas.microsoft.com/office/drawing/2014/main" id="{CD70937F-73A1-4E4F-BCB7-72F4FAA756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3">
                <a:extLst>
                  <a:ext uri="{FF2B5EF4-FFF2-40B4-BE49-F238E27FC236}">
                    <a16:creationId xmlns:a16="http://schemas.microsoft.com/office/drawing/2014/main" id="{1AFA1B34-C9CD-4D8E-A4CE-4933FBD74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4">
                <a:extLst>
                  <a:ext uri="{FF2B5EF4-FFF2-40B4-BE49-F238E27FC236}">
                    <a16:creationId xmlns:a16="http://schemas.microsoft.com/office/drawing/2014/main" id="{F7DFDBE0-1942-4EA5-ADDC-ACC4DDB3E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5">
                <a:extLst>
                  <a:ext uri="{FF2B5EF4-FFF2-40B4-BE49-F238E27FC236}">
                    <a16:creationId xmlns:a16="http://schemas.microsoft.com/office/drawing/2014/main" id="{41039EE5-041E-45CF-9BC0-83475120D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6">
                <a:extLst>
                  <a:ext uri="{FF2B5EF4-FFF2-40B4-BE49-F238E27FC236}">
                    <a16:creationId xmlns:a16="http://schemas.microsoft.com/office/drawing/2014/main" id="{0E6BE068-7937-4960-8682-F691DE58AB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17">
                <a:extLst>
                  <a:ext uri="{FF2B5EF4-FFF2-40B4-BE49-F238E27FC236}">
                    <a16:creationId xmlns:a16="http://schemas.microsoft.com/office/drawing/2014/main" id="{30973B98-C00F-4716-9311-557406831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8">
                <a:extLst>
                  <a:ext uri="{FF2B5EF4-FFF2-40B4-BE49-F238E27FC236}">
                    <a16:creationId xmlns:a16="http://schemas.microsoft.com/office/drawing/2014/main" id="{A2A98144-2B9A-431C-8A67-E732F9765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9">
                <a:extLst>
                  <a:ext uri="{FF2B5EF4-FFF2-40B4-BE49-F238E27FC236}">
                    <a16:creationId xmlns:a16="http://schemas.microsoft.com/office/drawing/2014/main" id="{E5B6ECD5-8F7B-4ED2-97F4-FD99C3E928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0">
                <a:extLst>
                  <a:ext uri="{FF2B5EF4-FFF2-40B4-BE49-F238E27FC236}">
                    <a16:creationId xmlns:a16="http://schemas.microsoft.com/office/drawing/2014/main" id="{EBAEEDDF-57A6-4BDD-9305-4CF374426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1">
                <a:extLst>
                  <a:ext uri="{FF2B5EF4-FFF2-40B4-BE49-F238E27FC236}">
                    <a16:creationId xmlns:a16="http://schemas.microsoft.com/office/drawing/2014/main" id="{73E6E938-4CF0-48DA-B2BB-A83D092A9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2">
                <a:extLst>
                  <a:ext uri="{FF2B5EF4-FFF2-40B4-BE49-F238E27FC236}">
                    <a16:creationId xmlns:a16="http://schemas.microsoft.com/office/drawing/2014/main" id="{2E20F32D-DAE2-41E4-A5AA-375070EAD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3">
                <a:extLst>
                  <a:ext uri="{FF2B5EF4-FFF2-40B4-BE49-F238E27FC236}">
                    <a16:creationId xmlns:a16="http://schemas.microsoft.com/office/drawing/2014/main" id="{9BB3D819-ED86-4FC2-8907-D1EB55F83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4">
                <a:extLst>
                  <a:ext uri="{FF2B5EF4-FFF2-40B4-BE49-F238E27FC236}">
                    <a16:creationId xmlns:a16="http://schemas.microsoft.com/office/drawing/2014/main" id="{6A7E8B8F-5D94-44A2-B5C0-E4DD4B3EA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5">
                <a:extLst>
                  <a:ext uri="{FF2B5EF4-FFF2-40B4-BE49-F238E27FC236}">
                    <a16:creationId xmlns:a16="http://schemas.microsoft.com/office/drawing/2014/main" id="{8474C3FA-61F9-4152-A6D7-579994B80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A7D4E3AA-07EB-4EB2-AFB3-D394BCB0F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27">
                <a:extLst>
                  <a:ext uri="{FF2B5EF4-FFF2-40B4-BE49-F238E27FC236}">
                    <a16:creationId xmlns:a16="http://schemas.microsoft.com/office/drawing/2014/main" id="{6D13FAAB-AE43-417C-90B6-C84942F51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8">
                <a:extLst>
                  <a:ext uri="{FF2B5EF4-FFF2-40B4-BE49-F238E27FC236}">
                    <a16:creationId xmlns:a16="http://schemas.microsoft.com/office/drawing/2014/main" id="{B3412E1B-042D-4056-B83F-AA723C48A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9">
                <a:extLst>
                  <a:ext uri="{FF2B5EF4-FFF2-40B4-BE49-F238E27FC236}">
                    <a16:creationId xmlns:a16="http://schemas.microsoft.com/office/drawing/2014/main" id="{2F203987-02F6-4A39-8678-026DC3F72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DBD3BECA-3E37-4263-974D-C1A776F6C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2187858D-7D29-4C4B-97D8-F4AC21572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2">
                <a:extLst>
                  <a:ext uri="{FF2B5EF4-FFF2-40B4-BE49-F238E27FC236}">
                    <a16:creationId xmlns:a16="http://schemas.microsoft.com/office/drawing/2014/main" id="{5AEE7E78-F444-49D9-B087-05CFFF53B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3">
                <a:extLst>
                  <a:ext uri="{FF2B5EF4-FFF2-40B4-BE49-F238E27FC236}">
                    <a16:creationId xmlns:a16="http://schemas.microsoft.com/office/drawing/2014/main" id="{BAF442FD-14B1-4486-81E4-57E263E57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4">
                <a:extLst>
                  <a:ext uri="{FF2B5EF4-FFF2-40B4-BE49-F238E27FC236}">
                    <a16:creationId xmlns:a16="http://schemas.microsoft.com/office/drawing/2014/main" id="{D110D87E-F920-4322-8070-BF3D97A73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6">
                <a:extLst>
                  <a:ext uri="{FF2B5EF4-FFF2-40B4-BE49-F238E27FC236}">
                    <a16:creationId xmlns:a16="http://schemas.microsoft.com/office/drawing/2014/main" id="{90EAEB88-2207-4076-A7F8-AAF60F32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7">
                <a:extLst>
                  <a:ext uri="{FF2B5EF4-FFF2-40B4-BE49-F238E27FC236}">
                    <a16:creationId xmlns:a16="http://schemas.microsoft.com/office/drawing/2014/main" id="{ECB3C1B1-AF2C-4B6F-A7C1-D42B932C8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8">
                <a:extLst>
                  <a:ext uri="{FF2B5EF4-FFF2-40B4-BE49-F238E27FC236}">
                    <a16:creationId xmlns:a16="http://schemas.microsoft.com/office/drawing/2014/main" id="{4926D183-0CEE-45E1-8590-F3E12A46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9">
                <a:extLst>
                  <a:ext uri="{FF2B5EF4-FFF2-40B4-BE49-F238E27FC236}">
                    <a16:creationId xmlns:a16="http://schemas.microsoft.com/office/drawing/2014/main" id="{A4BC2FD3-8264-41DB-85F8-03441339F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50">
                <a:extLst>
                  <a:ext uri="{FF2B5EF4-FFF2-40B4-BE49-F238E27FC236}">
                    <a16:creationId xmlns:a16="http://schemas.microsoft.com/office/drawing/2014/main" id="{C419E22C-00A3-41E3-A0E6-43418FD4D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51">
                <a:extLst>
                  <a:ext uri="{FF2B5EF4-FFF2-40B4-BE49-F238E27FC236}">
                    <a16:creationId xmlns:a16="http://schemas.microsoft.com/office/drawing/2014/main" id="{C66E7FB6-DA85-4013-BB1E-7F3802EAD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52">
                <a:extLst>
                  <a:ext uri="{FF2B5EF4-FFF2-40B4-BE49-F238E27FC236}">
                    <a16:creationId xmlns:a16="http://schemas.microsoft.com/office/drawing/2014/main" id="{3166FBA0-D49C-45CE-B70F-AAE0E1B24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53">
                <a:extLst>
                  <a:ext uri="{FF2B5EF4-FFF2-40B4-BE49-F238E27FC236}">
                    <a16:creationId xmlns:a16="http://schemas.microsoft.com/office/drawing/2014/main" id="{EC81D795-E69B-4E31-BA58-5851AD3F3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54">
                <a:extLst>
                  <a:ext uri="{FF2B5EF4-FFF2-40B4-BE49-F238E27FC236}">
                    <a16:creationId xmlns:a16="http://schemas.microsoft.com/office/drawing/2014/main" id="{B87A562C-45E9-420A-8509-F1D46E7C0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55">
                <a:extLst>
                  <a:ext uri="{FF2B5EF4-FFF2-40B4-BE49-F238E27FC236}">
                    <a16:creationId xmlns:a16="http://schemas.microsoft.com/office/drawing/2014/main" id="{B71C3D96-92CC-448A-B299-2D6121780A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6">
                <a:extLst>
                  <a:ext uri="{FF2B5EF4-FFF2-40B4-BE49-F238E27FC236}">
                    <a16:creationId xmlns:a16="http://schemas.microsoft.com/office/drawing/2014/main" id="{88D67E78-6C2F-46F3-A513-F284A8498B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7">
                <a:extLst>
                  <a:ext uri="{FF2B5EF4-FFF2-40B4-BE49-F238E27FC236}">
                    <a16:creationId xmlns:a16="http://schemas.microsoft.com/office/drawing/2014/main" id="{AC3E6570-EC28-4E18-9B85-0BC47E611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8">
                <a:extLst>
                  <a:ext uri="{FF2B5EF4-FFF2-40B4-BE49-F238E27FC236}">
                    <a16:creationId xmlns:a16="http://schemas.microsoft.com/office/drawing/2014/main" id="{09CAE530-DE8A-422F-8057-29360F374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4" name="文本占位符 65">
            <a:extLst>
              <a:ext uri="{FF2B5EF4-FFF2-40B4-BE49-F238E27FC236}">
                <a16:creationId xmlns:a16="http://schemas.microsoft.com/office/drawing/2014/main" id="{BFBF867F-E39A-412D-B801-2EA744568D29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158624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514964C7-5574-415D-A002-6FE3043AE28B}"/>
              </a:ext>
            </a:extLst>
          </p:cNvPr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AFC0506-76EE-4CB2-9699-58F41DDE76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77DAC51-6937-4C07-B330-C5A97FD7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371BCF94-A378-41C7-8AE0-D0EBCB861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15909567-5D2E-442A-AC25-6BFE12C94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C336A134-F537-466E-9346-042A3759F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77A41A5-FFB1-48A2-A1D1-B1F82EA98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DB975970-006C-4C32-B7F2-99941C10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C0F36612-B6BD-4235-BD7E-2AD76C5108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FBA664A5-8292-4140-930D-401503306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3B86134-78B3-4D4D-8EE0-A3155EF9C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B3ED1D86-C435-425F-9F5A-61CBE4EF0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EC7B8766-41F2-424A-8492-CA4E53013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335FCB65-5CBE-452C-AE4D-C48015188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08030888-7CCE-4BFC-95C2-4D7C14C63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微软雅黑"/>
                <a:cs typeface="+mn-cs"/>
              </a:endParaRPr>
            </a:p>
          </p:txBody>
        </p:sp>
      </p:grp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6B7C1A-4B20-4267-8B0A-EEF1F7806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C02CBA-5674-45EA-A60A-ECD11CBB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9EB718-3188-422E-946C-63D124BCA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B4960C-295B-4296-A03C-3E8E5954F69A}"/>
              </a:ext>
            </a:extLst>
          </p:cNvPr>
          <p:cNvSpPr/>
          <p:nvPr userDrawn="1"/>
        </p:nvSpPr>
        <p:spPr>
          <a:xfrm>
            <a:off x="66040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08FD9B-3C66-482E-BEDD-1CDE4F684F1F}"/>
              </a:ext>
            </a:extLst>
          </p:cNvPr>
          <p:cNvSpPr/>
          <p:nvPr userDrawn="1"/>
        </p:nvSpPr>
        <p:spPr>
          <a:xfrm>
            <a:off x="66040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1D78F5-CD13-47AA-B036-87B4F33163CF}"/>
              </a:ext>
            </a:extLst>
          </p:cNvPr>
          <p:cNvSpPr/>
          <p:nvPr userDrawn="1"/>
        </p:nvSpPr>
        <p:spPr>
          <a:xfrm>
            <a:off x="615188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FE03348-A1F2-4840-86A8-C48875F1BCB9}"/>
              </a:ext>
            </a:extLst>
          </p:cNvPr>
          <p:cNvSpPr/>
          <p:nvPr userDrawn="1"/>
        </p:nvSpPr>
        <p:spPr>
          <a:xfrm>
            <a:off x="615188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D8E99FCF-341F-4B58-AB03-FB8D84543C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2392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4">
            <a:extLst>
              <a:ext uri="{FF2B5EF4-FFF2-40B4-BE49-F238E27FC236}">
                <a16:creationId xmlns:a16="http://schemas.microsoft.com/office/drawing/2014/main" id="{DF133E62-8406-47E0-9A97-F613B64A16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2971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4">
            <a:extLst>
              <a:ext uri="{FF2B5EF4-FFF2-40B4-BE49-F238E27FC236}">
                <a16:creationId xmlns:a16="http://schemas.microsoft.com/office/drawing/2014/main" id="{F9821C6F-0109-4D0A-9372-DB42B96B477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22971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4">
            <a:extLst>
              <a:ext uri="{FF2B5EF4-FFF2-40B4-BE49-F238E27FC236}">
                <a16:creationId xmlns:a16="http://schemas.microsoft.com/office/drawing/2014/main" id="{354CB8C7-90A5-4AB5-9D22-15D281B7C9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2392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337286D-E20F-458C-9C81-63E8EF5446E7}"/>
              </a:ext>
            </a:extLst>
          </p:cNvPr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8A0CBBCC-2322-4C3E-B4AB-041BE4574202}"/>
              </a:ext>
            </a:extLst>
          </p:cNvPr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F6C2FDA-51DC-4258-9E93-6554AABA5C5B}"/>
              </a:ext>
            </a:extLst>
          </p:cNvPr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2A9245DD-9994-4EB2-B1C7-7DCC0685C2E8}"/>
                </a:ext>
              </a:extLst>
            </p:cNvPr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1731813B-F9BF-4697-BBD0-BA3C4E0C7F5B}"/>
                </a:ext>
              </a:extLst>
            </p:cNvPr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>
                <a:extLst>
                  <a:ext uri="{FF2B5EF4-FFF2-40B4-BE49-F238E27FC236}">
                    <a16:creationId xmlns:a16="http://schemas.microsoft.com/office/drawing/2014/main" id="{B6463079-F50C-4524-8A0B-A3C5995D1B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DA182ED0-86BB-4CB0-97E8-004FACA012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1AA28316-7B83-4A84-AEC2-B0EFC6F4B9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097CEA97-852B-49D6-A72D-2955952A97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A12EE63D-5E62-498B-A20E-5094C93DBE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84B3ED86-C688-4629-8FF6-2E67E812E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27540D21-C832-4240-91FA-C2754A94B0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63FADD71-6A49-41A7-99EE-83E3C1C0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>
                <a:extLst>
                  <a:ext uri="{FF2B5EF4-FFF2-40B4-BE49-F238E27FC236}">
                    <a16:creationId xmlns:a16="http://schemas.microsoft.com/office/drawing/2014/main" id="{19E51D98-E96C-457C-B218-37DC1EA642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A4A1E5A0-CC43-43AE-8054-F69EFBB04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527D8DEB-BB07-45A4-8EB1-07AD6D4A5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0FF96338-D3C3-409A-9335-5CC766B8E8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3858FECB-ED4E-437D-A31A-242D3C8DB9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21">
                <a:extLst>
                  <a:ext uri="{FF2B5EF4-FFF2-40B4-BE49-F238E27FC236}">
                    <a16:creationId xmlns:a16="http://schemas.microsoft.com/office/drawing/2014/main" id="{6EB73065-06D2-4FBA-92F2-4B7FA99E8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5FA9D5D5-8638-4D4E-BAAF-476575E291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1B79173C-2DA3-423C-AB56-7C76D532C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F99873C3-263D-4E2A-A8BD-4C707C561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BB14CC27-F487-40D8-823A-CB6634BAF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ADF86F09-F667-4655-9B04-BF42BE7BE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A7ED740E-D8F6-4A90-9BAF-2056C8464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8FFE0A99-1D75-4662-A89B-964A0E5FE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7AFEE6FE-F487-407A-B508-68C0A2A64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0ED0844C-FB2C-48D9-9455-8D600F543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2E672CE2-3B24-412D-A85E-53B9062F1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9" name="Freeform 32">
                <a:extLst>
                  <a:ext uri="{FF2B5EF4-FFF2-40B4-BE49-F238E27FC236}">
                    <a16:creationId xmlns:a16="http://schemas.microsoft.com/office/drawing/2014/main" id="{93F16075-5903-4DB7-8562-F61688DBE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0" name="Freeform 33">
                <a:extLst>
                  <a:ext uri="{FF2B5EF4-FFF2-40B4-BE49-F238E27FC236}">
                    <a16:creationId xmlns:a16="http://schemas.microsoft.com/office/drawing/2014/main" id="{F3A91FB7-416A-4C7A-90F3-D46F69F8F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34">
                <a:extLst>
                  <a:ext uri="{FF2B5EF4-FFF2-40B4-BE49-F238E27FC236}">
                    <a16:creationId xmlns:a16="http://schemas.microsoft.com/office/drawing/2014/main" id="{588A1FCC-1B87-46CF-9754-43B3622B6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2" name="Freeform 46">
                <a:extLst>
                  <a:ext uri="{FF2B5EF4-FFF2-40B4-BE49-F238E27FC236}">
                    <a16:creationId xmlns:a16="http://schemas.microsoft.com/office/drawing/2014/main" id="{11EE62A9-35AC-4816-9A71-2DDCC7F2E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47">
                <a:extLst>
                  <a:ext uri="{FF2B5EF4-FFF2-40B4-BE49-F238E27FC236}">
                    <a16:creationId xmlns:a16="http://schemas.microsoft.com/office/drawing/2014/main" id="{72022419-5567-4B8B-98BE-AA0A857BC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48">
                <a:extLst>
                  <a:ext uri="{FF2B5EF4-FFF2-40B4-BE49-F238E27FC236}">
                    <a16:creationId xmlns:a16="http://schemas.microsoft.com/office/drawing/2014/main" id="{121E887C-3A0E-4470-A7A3-889E88D44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1EDFBB4-1BE9-4D63-AF0B-FDEDB6413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50">
                <a:extLst>
                  <a:ext uri="{FF2B5EF4-FFF2-40B4-BE49-F238E27FC236}">
                    <a16:creationId xmlns:a16="http://schemas.microsoft.com/office/drawing/2014/main" id="{726EB6C7-5A3B-42D7-AE4C-094B8AC4D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51">
                <a:extLst>
                  <a:ext uri="{FF2B5EF4-FFF2-40B4-BE49-F238E27FC236}">
                    <a16:creationId xmlns:a16="http://schemas.microsoft.com/office/drawing/2014/main" id="{46C4C01A-61DC-4B59-B1AB-BBA64DF5A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52">
                <a:extLst>
                  <a:ext uri="{FF2B5EF4-FFF2-40B4-BE49-F238E27FC236}">
                    <a16:creationId xmlns:a16="http://schemas.microsoft.com/office/drawing/2014/main" id="{9FA371B3-AD8F-4A2A-8E4B-8F6B4C58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53">
                <a:extLst>
                  <a:ext uri="{FF2B5EF4-FFF2-40B4-BE49-F238E27FC236}">
                    <a16:creationId xmlns:a16="http://schemas.microsoft.com/office/drawing/2014/main" id="{3ADEE3F1-646A-4C94-86AC-D98E82E91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54">
                <a:extLst>
                  <a:ext uri="{FF2B5EF4-FFF2-40B4-BE49-F238E27FC236}">
                    <a16:creationId xmlns:a16="http://schemas.microsoft.com/office/drawing/2014/main" id="{E26315F5-B77F-4512-B124-0509E1FD4A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55">
                <a:extLst>
                  <a:ext uri="{FF2B5EF4-FFF2-40B4-BE49-F238E27FC236}">
                    <a16:creationId xmlns:a16="http://schemas.microsoft.com/office/drawing/2014/main" id="{C38FFF2B-93B7-4835-B730-A562BE954F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56">
                <a:extLst>
                  <a:ext uri="{FF2B5EF4-FFF2-40B4-BE49-F238E27FC236}">
                    <a16:creationId xmlns:a16="http://schemas.microsoft.com/office/drawing/2014/main" id="{7D0B6862-F7E0-4E8C-B5B7-1932DB284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57">
                <a:extLst>
                  <a:ext uri="{FF2B5EF4-FFF2-40B4-BE49-F238E27FC236}">
                    <a16:creationId xmlns:a16="http://schemas.microsoft.com/office/drawing/2014/main" id="{637CF132-B016-4737-A832-492C031C5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58">
                <a:extLst>
                  <a:ext uri="{FF2B5EF4-FFF2-40B4-BE49-F238E27FC236}">
                    <a16:creationId xmlns:a16="http://schemas.microsoft.com/office/drawing/2014/main" id="{B0CC830D-381B-4D25-BC48-5712BC72E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>
            <a:extLst>
              <a:ext uri="{FF2B5EF4-FFF2-40B4-BE49-F238E27FC236}">
                <a16:creationId xmlns:a16="http://schemas.microsoft.com/office/drawing/2014/main" id="{F6CF79A3-92B2-45EB-9B18-4F5F791EE52C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</a:p>
        </p:txBody>
      </p:sp>
    </p:spTree>
    <p:extLst>
      <p:ext uri="{BB962C8B-B14F-4D97-AF65-F5344CB8AC3E}">
        <p14:creationId xmlns:p14="http://schemas.microsoft.com/office/powerpoint/2010/main" val="417138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5D42C1-672B-41C4-B4E9-673D9DE3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D3232E-A8FC-4C21-B17B-5F11069A0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F791A1-3FDB-4E88-B1C9-0671C719E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6C455-D181-459A-8014-67AAEFFCA7C2}" type="datetimeFigureOut">
              <a:rPr lang="zh-CN" altLang="en-US" smtClean="0"/>
              <a:t>2025/12/3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31EDBF-36C7-4BBF-BA33-77E817EB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3F83A4-DB69-4D88-BD0A-68E403AE7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21020-7931-4610-B95E-80A53469F5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8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4" r:id="rId2"/>
    <p:sldLayoutId id="2147483665" r:id="rId3"/>
    <p:sldLayoutId id="2147483660" r:id="rId4"/>
    <p:sldLayoutId id="2147483655" r:id="rId5"/>
    <p:sldLayoutId id="2147483666" r:id="rId6"/>
    <p:sldLayoutId id="2147483671" r:id="rId7"/>
    <p:sldLayoutId id="2147483672" r:id="rId8"/>
    <p:sldLayoutId id="2147483673" r:id="rId9"/>
    <p:sldLayoutId id="2147483667" r:id="rId10"/>
    <p:sldLayoutId id="2147483668" r:id="rId11"/>
    <p:sldLayoutId id="2147483669" r:id="rId12"/>
    <p:sldLayoutId id="2147483670" r:id="rId13"/>
    <p:sldLayoutId id="2147483662" r:id="rId14"/>
    <p:sldLayoutId id="2147483663" r:id="rId15"/>
    <p:sldLayoutId id="214748367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4F40F2CE-9679-440E-AE20-5B6AB6E9FC12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1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1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DE4F3EF-AC62-4037-B4D9-652778FA9A70}"/>
              </a:ext>
            </a:extLst>
          </p:cNvPr>
          <p:cNvSpPr txBox="1"/>
          <p:nvPr/>
        </p:nvSpPr>
        <p:spPr>
          <a:xfrm>
            <a:off x="5638800" y="92202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2140561-42C2-4A2A-90DD-B78FC47518C0}"/>
              </a:ext>
            </a:extLst>
          </p:cNvPr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0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235E151B-EFF0-421D-9A9D-24FBC2AA5FF9}"/>
              </a:ext>
            </a:extLst>
          </p:cNvPr>
          <p:cNvSpPr/>
          <p:nvPr/>
        </p:nvSpPr>
        <p:spPr>
          <a:xfrm>
            <a:off x="0" y="1760870"/>
            <a:ext cx="12192000" cy="212787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7" fmla="*/ 91440 w 12192000"/>
              <a:gd name="connsiteY7" fmla="*/ 87904 h 4104640"/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" fmla="*/ 0 w 12192000"/>
              <a:gd name="connsiteY0" fmla="*/ 0 h 4104640"/>
              <a:gd name="connsiteX1" fmla="*/ 12192000 w 12192000"/>
              <a:gd name="connsiteY1" fmla="*/ 2059049 h 4104640"/>
              <a:gd name="connsiteX2" fmla="*/ 12053358 w 12192000"/>
              <a:gd name="connsiteY2" fmla="*/ 2196525 h 4104640"/>
              <a:gd name="connsiteX3" fmla="*/ 6096000 w 12192000"/>
              <a:gd name="connsiteY3" fmla="*/ 4104640 h 4104640"/>
              <a:gd name="connsiteX4" fmla="*/ 138643 w 12192000"/>
              <a:gd name="connsiteY4" fmla="*/ 2196525 h 4104640"/>
              <a:gd name="connsiteX5" fmla="*/ 0 w 12192000"/>
              <a:gd name="connsiteY5" fmla="*/ 2059049 h 4104640"/>
              <a:gd name="connsiteX0" fmla="*/ 12192000 w 12192000"/>
              <a:gd name="connsiteY0" fmla="*/ 0 h 2045591"/>
              <a:gd name="connsiteX1" fmla="*/ 12053358 w 12192000"/>
              <a:gd name="connsiteY1" fmla="*/ 137476 h 2045591"/>
              <a:gd name="connsiteX2" fmla="*/ 6096000 w 12192000"/>
              <a:gd name="connsiteY2" fmla="*/ 2045591 h 2045591"/>
              <a:gd name="connsiteX3" fmla="*/ 138643 w 12192000"/>
              <a:gd name="connsiteY3" fmla="*/ 137476 h 2045591"/>
              <a:gd name="connsiteX4" fmla="*/ 0 w 12192000"/>
              <a:gd name="connsiteY4" fmla="*/ 0 h 2045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045591">
                <a:moveTo>
                  <a:pt x="12192000" y="0"/>
                </a:moveTo>
                <a:lnTo>
                  <a:pt x="12053358" y="137476"/>
                </a:lnTo>
                <a:cubicBezTo>
                  <a:pt x="10762282" y="1288696"/>
                  <a:pt x="8575872" y="2045591"/>
                  <a:pt x="6096000" y="2045591"/>
                </a:cubicBezTo>
                <a:cubicBezTo>
                  <a:pt x="3616128" y="2045591"/>
                  <a:pt x="1429718" y="1288696"/>
                  <a:pt x="138643" y="137476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DB681AA-2817-4745-BACC-B8465D61AB6C}"/>
              </a:ext>
            </a:extLst>
          </p:cNvPr>
          <p:cNvSpPr txBox="1"/>
          <p:nvPr/>
        </p:nvSpPr>
        <p:spPr>
          <a:xfrm>
            <a:off x="2072640" y="4426536"/>
            <a:ext cx="804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>
                <a:solidFill>
                  <a:schemeClr val="accent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数据结构与算法分析</a:t>
            </a:r>
            <a:endParaRPr lang="zh-CN" altLang="en-US" sz="4800" dirty="0">
              <a:solidFill>
                <a:schemeClr val="accent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8" name="副标题 16">
            <a:extLst>
              <a:ext uri="{FF2B5EF4-FFF2-40B4-BE49-F238E27FC236}">
                <a16:creationId xmlns:a16="http://schemas.microsoft.com/office/drawing/2014/main" id="{F2B01E8D-0388-467E-B13F-3266E1385963}"/>
              </a:ext>
            </a:extLst>
          </p:cNvPr>
          <p:cNvSpPr txBox="1">
            <a:spLocks/>
          </p:cNvSpPr>
          <p:nvPr/>
        </p:nvSpPr>
        <p:spPr>
          <a:xfrm>
            <a:off x="2712720" y="5303913"/>
            <a:ext cx="6807201" cy="23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人工智能学院</a:t>
            </a: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69B0534A-12E3-463B-8EA3-DEFB3A6D297C}"/>
              </a:ext>
            </a:extLst>
          </p:cNvPr>
          <p:cNvGrpSpPr/>
          <p:nvPr/>
        </p:nvGrpSpPr>
        <p:grpSpPr>
          <a:xfrm>
            <a:off x="4601722" y="2262813"/>
            <a:ext cx="3022088" cy="825646"/>
            <a:chOff x="5402262" y="5211762"/>
            <a:chExt cx="3059113" cy="835761"/>
          </a:xfrm>
          <a:solidFill>
            <a:schemeClr val="bg1"/>
          </a:solidFill>
        </p:grpSpPr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A9A69D16-251C-4F8D-A04F-3A1D92517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2" y="5347186"/>
              <a:ext cx="814480" cy="570716"/>
            </a:xfrm>
            <a:custGeom>
              <a:avLst/>
              <a:gdLst>
                <a:gd name="T0" fmla="*/ 1607 w 2875"/>
                <a:gd name="T1" fmla="*/ 1769 h 2008"/>
                <a:gd name="T2" fmla="*/ 1683 w 2875"/>
                <a:gd name="T3" fmla="*/ 1769 h 2008"/>
                <a:gd name="T4" fmla="*/ 1494 w 2875"/>
                <a:gd name="T5" fmla="*/ 1579 h 2008"/>
                <a:gd name="T6" fmla="*/ 1223 w 2875"/>
                <a:gd name="T7" fmla="*/ 1628 h 2008"/>
                <a:gd name="T8" fmla="*/ 1178 w 2875"/>
                <a:gd name="T9" fmla="*/ 1615 h 2008"/>
                <a:gd name="T10" fmla="*/ 1065 w 2875"/>
                <a:gd name="T11" fmla="*/ 1371 h 2008"/>
                <a:gd name="T12" fmla="*/ 1454 w 2875"/>
                <a:gd name="T13" fmla="*/ 1219 h 2008"/>
                <a:gd name="T14" fmla="*/ 1537 w 2875"/>
                <a:gd name="T15" fmla="*/ 1242 h 2008"/>
                <a:gd name="T16" fmla="*/ 1480 w 2875"/>
                <a:gd name="T17" fmla="*/ 1524 h 2008"/>
                <a:gd name="T18" fmla="*/ 1734 w 2875"/>
                <a:gd name="T19" fmla="*/ 1515 h 2008"/>
                <a:gd name="T20" fmla="*/ 1824 w 2875"/>
                <a:gd name="T21" fmla="*/ 1300 h 2008"/>
                <a:gd name="T22" fmla="*/ 2079 w 2875"/>
                <a:gd name="T23" fmla="*/ 946 h 2008"/>
                <a:gd name="T24" fmla="*/ 2340 w 2875"/>
                <a:gd name="T25" fmla="*/ 1258 h 2008"/>
                <a:gd name="T26" fmla="*/ 2055 w 2875"/>
                <a:gd name="T27" fmla="*/ 1396 h 2008"/>
                <a:gd name="T28" fmla="*/ 1497 w 2875"/>
                <a:gd name="T29" fmla="*/ 643 h 2008"/>
                <a:gd name="T30" fmla="*/ 1494 w 2875"/>
                <a:gd name="T31" fmla="*/ 722 h 2008"/>
                <a:gd name="T32" fmla="*/ 1336 w 2875"/>
                <a:gd name="T33" fmla="*/ 279 h 2008"/>
                <a:gd name="T34" fmla="*/ 844 w 2875"/>
                <a:gd name="T35" fmla="*/ 337 h 2008"/>
                <a:gd name="T36" fmla="*/ 752 w 2875"/>
                <a:gd name="T37" fmla="*/ 499 h 2008"/>
                <a:gd name="T38" fmla="*/ 1074 w 2875"/>
                <a:gd name="T39" fmla="*/ 559 h 2008"/>
                <a:gd name="T40" fmla="*/ 1074 w 2875"/>
                <a:gd name="T41" fmla="*/ 855 h 2008"/>
                <a:gd name="T42" fmla="*/ 625 w 2875"/>
                <a:gd name="T43" fmla="*/ 1219 h 2008"/>
                <a:gd name="T44" fmla="*/ 447 w 2875"/>
                <a:gd name="T45" fmla="*/ 1058 h 2008"/>
                <a:gd name="T46" fmla="*/ 532 w 2875"/>
                <a:gd name="T47" fmla="*/ 830 h 2008"/>
                <a:gd name="T48" fmla="*/ 107 w 2875"/>
                <a:gd name="T49" fmla="*/ 1057 h 2008"/>
                <a:gd name="T50" fmla="*/ 455 w 2875"/>
                <a:gd name="T51" fmla="*/ 1786 h 2008"/>
                <a:gd name="T52" fmla="*/ 665 w 2875"/>
                <a:gd name="T53" fmla="*/ 1941 h 2008"/>
                <a:gd name="T54" fmla="*/ 988 w 2875"/>
                <a:gd name="T55" fmla="*/ 1988 h 2008"/>
                <a:gd name="T56" fmla="*/ 1124 w 2875"/>
                <a:gd name="T57" fmla="*/ 1963 h 2008"/>
                <a:gd name="T58" fmla="*/ 1162 w 2875"/>
                <a:gd name="T59" fmla="*/ 1951 h 2008"/>
                <a:gd name="T60" fmla="*/ 1404 w 2875"/>
                <a:gd name="T61" fmla="*/ 1914 h 2008"/>
                <a:gd name="T62" fmla="*/ 1672 w 2875"/>
                <a:gd name="T63" fmla="*/ 1902 h 2008"/>
                <a:gd name="T64" fmla="*/ 2014 w 2875"/>
                <a:gd name="T65" fmla="*/ 1888 h 2008"/>
                <a:gd name="T66" fmla="*/ 1987 w 2875"/>
                <a:gd name="T67" fmla="*/ 1668 h 2008"/>
                <a:gd name="T68" fmla="*/ 1986 w 2875"/>
                <a:gd name="T69" fmla="*/ 1607 h 2008"/>
                <a:gd name="T70" fmla="*/ 2307 w 2875"/>
                <a:gd name="T71" fmla="*/ 1488 h 2008"/>
                <a:gd name="T72" fmla="*/ 2774 w 2875"/>
                <a:gd name="T73" fmla="*/ 1000 h 2008"/>
                <a:gd name="T74" fmla="*/ 2594 w 2875"/>
                <a:gd name="T75" fmla="*/ 833 h 2008"/>
                <a:gd name="T76" fmla="*/ 2394 w 2875"/>
                <a:gd name="T77" fmla="*/ 728 h 2008"/>
                <a:gd name="T78" fmla="*/ 2038 w 2875"/>
                <a:gd name="T79" fmla="*/ 737 h 2008"/>
                <a:gd name="T80" fmla="*/ 2116 w 2875"/>
                <a:gd name="T81" fmla="*/ 560 h 2008"/>
                <a:gd name="T82" fmla="*/ 2380 w 2875"/>
                <a:gd name="T83" fmla="*/ 358 h 2008"/>
                <a:gd name="T84" fmla="*/ 2359 w 2875"/>
                <a:gd name="T85" fmla="*/ 103 h 2008"/>
                <a:gd name="T86" fmla="*/ 1756 w 2875"/>
                <a:gd name="T87" fmla="*/ 166 h 2008"/>
                <a:gd name="T88" fmla="*/ 1403 w 2875"/>
                <a:gd name="T89" fmla="*/ 2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5" h="2008">
                  <a:moveTo>
                    <a:pt x="1683" y="1769"/>
                  </a:moveTo>
                  <a:lnTo>
                    <a:pt x="1607" y="1769"/>
                  </a:lnTo>
                  <a:cubicBezTo>
                    <a:pt x="1613" y="1747"/>
                    <a:pt x="1619" y="1739"/>
                    <a:pt x="1642" y="1737"/>
                  </a:cubicBezTo>
                  <a:cubicBezTo>
                    <a:pt x="1670" y="1735"/>
                    <a:pt x="1673" y="1751"/>
                    <a:pt x="1683" y="1769"/>
                  </a:cubicBezTo>
                  <a:close/>
                  <a:moveTo>
                    <a:pt x="1480" y="1524"/>
                  </a:moveTo>
                  <a:cubicBezTo>
                    <a:pt x="1480" y="1558"/>
                    <a:pt x="1482" y="1552"/>
                    <a:pt x="1494" y="1579"/>
                  </a:cubicBezTo>
                  <a:cubicBezTo>
                    <a:pt x="1507" y="1611"/>
                    <a:pt x="1537" y="1644"/>
                    <a:pt x="1426" y="1656"/>
                  </a:cubicBezTo>
                  <a:cubicBezTo>
                    <a:pt x="1391" y="1660"/>
                    <a:pt x="1255" y="1641"/>
                    <a:pt x="1223" y="1628"/>
                  </a:cubicBezTo>
                  <a:cubicBezTo>
                    <a:pt x="1221" y="1627"/>
                    <a:pt x="1219" y="1626"/>
                    <a:pt x="1218" y="1626"/>
                  </a:cubicBezTo>
                  <a:lnTo>
                    <a:pt x="1178" y="1615"/>
                  </a:lnTo>
                  <a:cubicBezTo>
                    <a:pt x="1146" y="1606"/>
                    <a:pt x="939" y="1503"/>
                    <a:pt x="985" y="1419"/>
                  </a:cubicBezTo>
                  <a:cubicBezTo>
                    <a:pt x="1003" y="1386"/>
                    <a:pt x="1023" y="1375"/>
                    <a:pt x="1065" y="1371"/>
                  </a:cubicBezTo>
                  <a:cubicBezTo>
                    <a:pt x="1070" y="1389"/>
                    <a:pt x="1133" y="1549"/>
                    <a:pt x="1209" y="1549"/>
                  </a:cubicBezTo>
                  <a:cubicBezTo>
                    <a:pt x="1343" y="1549"/>
                    <a:pt x="1431" y="1255"/>
                    <a:pt x="1454" y="1219"/>
                  </a:cubicBezTo>
                  <a:cubicBezTo>
                    <a:pt x="1478" y="1182"/>
                    <a:pt x="1506" y="1136"/>
                    <a:pt x="1565" y="1134"/>
                  </a:cubicBezTo>
                  <a:cubicBezTo>
                    <a:pt x="1565" y="1223"/>
                    <a:pt x="1557" y="1194"/>
                    <a:pt x="1537" y="1242"/>
                  </a:cubicBezTo>
                  <a:lnTo>
                    <a:pt x="1514" y="1329"/>
                  </a:lnTo>
                  <a:cubicBezTo>
                    <a:pt x="1506" y="1444"/>
                    <a:pt x="1480" y="1483"/>
                    <a:pt x="1480" y="1524"/>
                  </a:cubicBezTo>
                  <a:close/>
                  <a:moveTo>
                    <a:pt x="1768" y="1541"/>
                  </a:moveTo>
                  <a:cubicBezTo>
                    <a:pt x="1760" y="1510"/>
                    <a:pt x="1767" y="1518"/>
                    <a:pt x="1734" y="1515"/>
                  </a:cubicBezTo>
                  <a:cubicBezTo>
                    <a:pt x="1736" y="1450"/>
                    <a:pt x="1756" y="1449"/>
                    <a:pt x="1779" y="1408"/>
                  </a:cubicBezTo>
                  <a:cubicBezTo>
                    <a:pt x="1800" y="1371"/>
                    <a:pt x="1800" y="1336"/>
                    <a:pt x="1824" y="1300"/>
                  </a:cubicBezTo>
                  <a:cubicBezTo>
                    <a:pt x="1910" y="1168"/>
                    <a:pt x="1857" y="1222"/>
                    <a:pt x="1920" y="1092"/>
                  </a:cubicBezTo>
                  <a:cubicBezTo>
                    <a:pt x="1959" y="1013"/>
                    <a:pt x="1998" y="965"/>
                    <a:pt x="2079" y="946"/>
                  </a:cubicBezTo>
                  <a:cubicBezTo>
                    <a:pt x="2213" y="915"/>
                    <a:pt x="2535" y="852"/>
                    <a:pt x="2582" y="1031"/>
                  </a:cubicBezTo>
                  <a:cubicBezTo>
                    <a:pt x="2615" y="1155"/>
                    <a:pt x="2436" y="1229"/>
                    <a:pt x="2340" y="1258"/>
                  </a:cubicBezTo>
                  <a:cubicBezTo>
                    <a:pt x="2296" y="1271"/>
                    <a:pt x="2250" y="1314"/>
                    <a:pt x="2203" y="1333"/>
                  </a:cubicBezTo>
                  <a:cubicBezTo>
                    <a:pt x="2136" y="1360"/>
                    <a:pt x="2187" y="1351"/>
                    <a:pt x="2055" y="1396"/>
                  </a:cubicBezTo>
                  <a:cubicBezTo>
                    <a:pt x="1823" y="1474"/>
                    <a:pt x="1945" y="1422"/>
                    <a:pt x="1768" y="1541"/>
                  </a:cubicBezTo>
                  <a:close/>
                  <a:moveTo>
                    <a:pt x="1497" y="643"/>
                  </a:moveTo>
                  <a:cubicBezTo>
                    <a:pt x="1581" y="643"/>
                    <a:pt x="1701" y="635"/>
                    <a:pt x="1654" y="800"/>
                  </a:cubicBezTo>
                  <a:cubicBezTo>
                    <a:pt x="1625" y="904"/>
                    <a:pt x="1529" y="865"/>
                    <a:pt x="1494" y="722"/>
                  </a:cubicBezTo>
                  <a:cubicBezTo>
                    <a:pt x="1486" y="686"/>
                    <a:pt x="1496" y="684"/>
                    <a:pt x="1497" y="643"/>
                  </a:cubicBezTo>
                  <a:close/>
                  <a:moveTo>
                    <a:pt x="1336" y="279"/>
                  </a:moveTo>
                  <a:cubicBezTo>
                    <a:pt x="1171" y="279"/>
                    <a:pt x="1108" y="288"/>
                    <a:pt x="955" y="296"/>
                  </a:cubicBezTo>
                  <a:cubicBezTo>
                    <a:pt x="904" y="299"/>
                    <a:pt x="875" y="313"/>
                    <a:pt x="844" y="337"/>
                  </a:cubicBezTo>
                  <a:cubicBezTo>
                    <a:pt x="821" y="355"/>
                    <a:pt x="779" y="391"/>
                    <a:pt x="752" y="398"/>
                  </a:cubicBezTo>
                  <a:lnTo>
                    <a:pt x="752" y="499"/>
                  </a:lnTo>
                  <a:lnTo>
                    <a:pt x="870" y="508"/>
                  </a:lnTo>
                  <a:cubicBezTo>
                    <a:pt x="933" y="511"/>
                    <a:pt x="1023" y="527"/>
                    <a:pt x="1074" y="559"/>
                  </a:cubicBezTo>
                  <a:cubicBezTo>
                    <a:pt x="1093" y="571"/>
                    <a:pt x="1124" y="606"/>
                    <a:pt x="1124" y="635"/>
                  </a:cubicBezTo>
                  <a:cubicBezTo>
                    <a:pt x="1124" y="663"/>
                    <a:pt x="1073" y="719"/>
                    <a:pt x="1074" y="855"/>
                  </a:cubicBezTo>
                  <a:cubicBezTo>
                    <a:pt x="1074" y="992"/>
                    <a:pt x="1087" y="994"/>
                    <a:pt x="992" y="1044"/>
                  </a:cubicBezTo>
                  <a:cubicBezTo>
                    <a:pt x="916" y="1084"/>
                    <a:pt x="685" y="1219"/>
                    <a:pt x="625" y="1219"/>
                  </a:cubicBezTo>
                  <a:cubicBezTo>
                    <a:pt x="550" y="1219"/>
                    <a:pt x="606" y="1220"/>
                    <a:pt x="526" y="1141"/>
                  </a:cubicBezTo>
                  <a:cubicBezTo>
                    <a:pt x="497" y="1113"/>
                    <a:pt x="468" y="1090"/>
                    <a:pt x="447" y="1058"/>
                  </a:cubicBezTo>
                  <a:cubicBezTo>
                    <a:pt x="497" y="954"/>
                    <a:pt x="540" y="981"/>
                    <a:pt x="540" y="906"/>
                  </a:cubicBezTo>
                  <a:cubicBezTo>
                    <a:pt x="540" y="863"/>
                    <a:pt x="533" y="868"/>
                    <a:pt x="532" y="830"/>
                  </a:cubicBezTo>
                  <a:cubicBezTo>
                    <a:pt x="337" y="830"/>
                    <a:pt x="355" y="820"/>
                    <a:pt x="184" y="956"/>
                  </a:cubicBezTo>
                  <a:lnTo>
                    <a:pt x="107" y="1057"/>
                  </a:lnTo>
                  <a:cubicBezTo>
                    <a:pt x="0" y="1252"/>
                    <a:pt x="145" y="1411"/>
                    <a:pt x="268" y="1576"/>
                  </a:cubicBezTo>
                  <a:cubicBezTo>
                    <a:pt x="303" y="1623"/>
                    <a:pt x="418" y="1759"/>
                    <a:pt x="455" y="1786"/>
                  </a:cubicBezTo>
                  <a:cubicBezTo>
                    <a:pt x="495" y="1816"/>
                    <a:pt x="529" y="1843"/>
                    <a:pt x="571" y="1875"/>
                  </a:cubicBezTo>
                  <a:lnTo>
                    <a:pt x="665" y="1941"/>
                  </a:lnTo>
                  <a:cubicBezTo>
                    <a:pt x="709" y="1971"/>
                    <a:pt x="734" y="1969"/>
                    <a:pt x="764" y="1978"/>
                  </a:cubicBezTo>
                  <a:cubicBezTo>
                    <a:pt x="843" y="2001"/>
                    <a:pt x="879" y="2008"/>
                    <a:pt x="988" y="1988"/>
                  </a:cubicBezTo>
                  <a:cubicBezTo>
                    <a:pt x="1024" y="1981"/>
                    <a:pt x="997" y="1977"/>
                    <a:pt x="1040" y="1973"/>
                  </a:cubicBezTo>
                  <a:cubicBezTo>
                    <a:pt x="1087" y="1968"/>
                    <a:pt x="1074" y="1982"/>
                    <a:pt x="1124" y="1963"/>
                  </a:cubicBezTo>
                  <a:cubicBezTo>
                    <a:pt x="1126" y="1962"/>
                    <a:pt x="1124" y="1962"/>
                    <a:pt x="1142" y="1956"/>
                  </a:cubicBezTo>
                  <a:cubicBezTo>
                    <a:pt x="1143" y="1956"/>
                    <a:pt x="1162" y="1951"/>
                    <a:pt x="1162" y="1951"/>
                  </a:cubicBezTo>
                  <a:lnTo>
                    <a:pt x="1263" y="1925"/>
                  </a:lnTo>
                  <a:cubicBezTo>
                    <a:pt x="1339" y="1903"/>
                    <a:pt x="1309" y="1915"/>
                    <a:pt x="1404" y="1914"/>
                  </a:cubicBezTo>
                  <a:cubicBezTo>
                    <a:pt x="1448" y="1913"/>
                    <a:pt x="1451" y="1907"/>
                    <a:pt x="1489" y="1905"/>
                  </a:cubicBezTo>
                  <a:cubicBezTo>
                    <a:pt x="1549" y="1902"/>
                    <a:pt x="1613" y="1911"/>
                    <a:pt x="1672" y="1902"/>
                  </a:cubicBezTo>
                  <a:cubicBezTo>
                    <a:pt x="1839" y="1874"/>
                    <a:pt x="1760" y="1874"/>
                    <a:pt x="1921" y="1887"/>
                  </a:cubicBezTo>
                  <a:cubicBezTo>
                    <a:pt x="1951" y="1890"/>
                    <a:pt x="1984" y="1886"/>
                    <a:pt x="2014" y="1888"/>
                  </a:cubicBezTo>
                  <a:cubicBezTo>
                    <a:pt x="2181" y="1897"/>
                    <a:pt x="2334" y="1970"/>
                    <a:pt x="2267" y="1685"/>
                  </a:cubicBezTo>
                  <a:cubicBezTo>
                    <a:pt x="2134" y="1685"/>
                    <a:pt x="2220" y="1648"/>
                    <a:pt x="1987" y="1668"/>
                  </a:cubicBezTo>
                  <a:cubicBezTo>
                    <a:pt x="1935" y="1672"/>
                    <a:pt x="1932" y="1663"/>
                    <a:pt x="1912" y="1634"/>
                  </a:cubicBezTo>
                  <a:cubicBezTo>
                    <a:pt x="1948" y="1617"/>
                    <a:pt x="1934" y="1639"/>
                    <a:pt x="1986" y="1607"/>
                  </a:cubicBezTo>
                  <a:cubicBezTo>
                    <a:pt x="1992" y="1603"/>
                    <a:pt x="2001" y="1598"/>
                    <a:pt x="2008" y="1594"/>
                  </a:cubicBezTo>
                  <a:cubicBezTo>
                    <a:pt x="2048" y="1573"/>
                    <a:pt x="2216" y="1527"/>
                    <a:pt x="2307" y="1488"/>
                  </a:cubicBezTo>
                  <a:cubicBezTo>
                    <a:pt x="2384" y="1455"/>
                    <a:pt x="2600" y="1349"/>
                    <a:pt x="2659" y="1289"/>
                  </a:cubicBezTo>
                  <a:cubicBezTo>
                    <a:pt x="2716" y="1230"/>
                    <a:pt x="2875" y="1156"/>
                    <a:pt x="2774" y="1000"/>
                  </a:cubicBezTo>
                  <a:cubicBezTo>
                    <a:pt x="2730" y="932"/>
                    <a:pt x="2781" y="926"/>
                    <a:pt x="2667" y="895"/>
                  </a:cubicBezTo>
                  <a:cubicBezTo>
                    <a:pt x="2627" y="884"/>
                    <a:pt x="2620" y="864"/>
                    <a:pt x="2594" y="833"/>
                  </a:cubicBezTo>
                  <a:cubicBezTo>
                    <a:pt x="2566" y="798"/>
                    <a:pt x="2540" y="805"/>
                    <a:pt x="2512" y="780"/>
                  </a:cubicBezTo>
                  <a:cubicBezTo>
                    <a:pt x="2467" y="742"/>
                    <a:pt x="2503" y="728"/>
                    <a:pt x="2394" y="728"/>
                  </a:cubicBezTo>
                  <a:cubicBezTo>
                    <a:pt x="2319" y="728"/>
                    <a:pt x="2223" y="729"/>
                    <a:pt x="2153" y="740"/>
                  </a:cubicBezTo>
                  <a:cubicBezTo>
                    <a:pt x="2117" y="745"/>
                    <a:pt x="2066" y="751"/>
                    <a:pt x="2038" y="737"/>
                  </a:cubicBezTo>
                  <a:cubicBezTo>
                    <a:pt x="2015" y="725"/>
                    <a:pt x="1988" y="682"/>
                    <a:pt x="1988" y="635"/>
                  </a:cubicBezTo>
                  <a:cubicBezTo>
                    <a:pt x="1988" y="602"/>
                    <a:pt x="2089" y="571"/>
                    <a:pt x="2116" y="560"/>
                  </a:cubicBezTo>
                  <a:cubicBezTo>
                    <a:pt x="2173" y="537"/>
                    <a:pt x="2210" y="519"/>
                    <a:pt x="2259" y="491"/>
                  </a:cubicBezTo>
                  <a:cubicBezTo>
                    <a:pt x="2310" y="460"/>
                    <a:pt x="2356" y="413"/>
                    <a:pt x="2380" y="358"/>
                  </a:cubicBezTo>
                  <a:lnTo>
                    <a:pt x="2394" y="321"/>
                  </a:lnTo>
                  <a:cubicBezTo>
                    <a:pt x="2428" y="246"/>
                    <a:pt x="2439" y="184"/>
                    <a:pt x="2359" y="103"/>
                  </a:cubicBezTo>
                  <a:cubicBezTo>
                    <a:pt x="2257" y="0"/>
                    <a:pt x="2097" y="47"/>
                    <a:pt x="1968" y="90"/>
                  </a:cubicBezTo>
                  <a:cubicBezTo>
                    <a:pt x="1881" y="119"/>
                    <a:pt x="1887" y="128"/>
                    <a:pt x="1756" y="166"/>
                  </a:cubicBezTo>
                  <a:cubicBezTo>
                    <a:pt x="1626" y="205"/>
                    <a:pt x="1575" y="246"/>
                    <a:pt x="1452" y="294"/>
                  </a:cubicBezTo>
                  <a:cubicBezTo>
                    <a:pt x="1422" y="306"/>
                    <a:pt x="1436" y="301"/>
                    <a:pt x="1403" y="290"/>
                  </a:cubicBezTo>
                  <a:cubicBezTo>
                    <a:pt x="1377" y="282"/>
                    <a:pt x="1367" y="279"/>
                    <a:pt x="1336" y="2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CA79F5A3-193E-4564-892F-868617D5C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0909" y="5256259"/>
              <a:ext cx="650035" cy="791264"/>
            </a:xfrm>
            <a:custGeom>
              <a:avLst/>
              <a:gdLst>
                <a:gd name="T0" fmla="*/ 943 w 2302"/>
                <a:gd name="T1" fmla="*/ 2093 h 2775"/>
                <a:gd name="T2" fmla="*/ 935 w 2302"/>
                <a:gd name="T3" fmla="*/ 1957 h 2775"/>
                <a:gd name="T4" fmla="*/ 1214 w 2302"/>
                <a:gd name="T5" fmla="*/ 1898 h 2775"/>
                <a:gd name="T6" fmla="*/ 1250 w 2302"/>
                <a:gd name="T7" fmla="*/ 1993 h 2775"/>
                <a:gd name="T8" fmla="*/ 923 w 2302"/>
                <a:gd name="T9" fmla="*/ 1327 h 2775"/>
                <a:gd name="T10" fmla="*/ 1019 w 2302"/>
                <a:gd name="T11" fmla="*/ 1246 h 2775"/>
                <a:gd name="T12" fmla="*/ 1517 w 2302"/>
                <a:gd name="T13" fmla="*/ 1067 h 2775"/>
                <a:gd name="T14" fmla="*/ 2022 w 2302"/>
                <a:gd name="T15" fmla="*/ 1529 h 2775"/>
                <a:gd name="T16" fmla="*/ 1975 w 2302"/>
                <a:gd name="T17" fmla="*/ 1651 h 2775"/>
                <a:gd name="T18" fmla="*/ 1638 w 2302"/>
                <a:gd name="T19" fmla="*/ 2178 h 2775"/>
                <a:gd name="T20" fmla="*/ 1392 w 2302"/>
                <a:gd name="T21" fmla="*/ 1830 h 2775"/>
                <a:gd name="T22" fmla="*/ 1392 w 2302"/>
                <a:gd name="T23" fmla="*/ 1551 h 2775"/>
                <a:gd name="T24" fmla="*/ 1534 w 2302"/>
                <a:gd name="T25" fmla="*/ 1282 h 2775"/>
                <a:gd name="T26" fmla="*/ 1211 w 2302"/>
                <a:gd name="T27" fmla="*/ 1293 h 2775"/>
                <a:gd name="T28" fmla="*/ 893 w 2302"/>
                <a:gd name="T29" fmla="*/ 1466 h 2775"/>
                <a:gd name="T30" fmla="*/ 1488 w 2302"/>
                <a:gd name="T31" fmla="*/ 301 h 2775"/>
                <a:gd name="T32" fmla="*/ 1307 w 2302"/>
                <a:gd name="T33" fmla="*/ 391 h 2775"/>
                <a:gd name="T34" fmla="*/ 1198 w 2302"/>
                <a:gd name="T35" fmla="*/ 53 h 2775"/>
                <a:gd name="T36" fmla="*/ 1169 w 2302"/>
                <a:gd name="T37" fmla="*/ 75 h 2775"/>
                <a:gd name="T38" fmla="*/ 989 w 2302"/>
                <a:gd name="T39" fmla="*/ 420 h 2775"/>
                <a:gd name="T40" fmla="*/ 571 w 2302"/>
                <a:gd name="T41" fmla="*/ 603 h 2775"/>
                <a:gd name="T42" fmla="*/ 696 w 2302"/>
                <a:gd name="T43" fmla="*/ 800 h 2775"/>
                <a:gd name="T44" fmla="*/ 901 w 2302"/>
                <a:gd name="T45" fmla="*/ 1043 h 2775"/>
                <a:gd name="T46" fmla="*/ 359 w 2302"/>
                <a:gd name="T47" fmla="*/ 1111 h 2775"/>
                <a:gd name="T48" fmla="*/ 80 w 2302"/>
                <a:gd name="T49" fmla="*/ 1381 h 2775"/>
                <a:gd name="T50" fmla="*/ 26 w 2302"/>
                <a:gd name="T51" fmla="*/ 1834 h 2775"/>
                <a:gd name="T52" fmla="*/ 317 w 2302"/>
                <a:gd name="T53" fmla="*/ 2203 h 2775"/>
                <a:gd name="T54" fmla="*/ 545 w 2302"/>
                <a:gd name="T55" fmla="*/ 1839 h 2775"/>
                <a:gd name="T56" fmla="*/ 684 w 2302"/>
                <a:gd name="T57" fmla="*/ 1452 h 2775"/>
                <a:gd name="T58" fmla="*/ 740 w 2302"/>
                <a:gd name="T59" fmla="*/ 1754 h 2775"/>
                <a:gd name="T60" fmla="*/ 930 w 2302"/>
                <a:gd name="T61" fmla="*/ 1656 h 2775"/>
                <a:gd name="T62" fmla="*/ 1265 w 2302"/>
                <a:gd name="T63" fmla="*/ 1458 h 2775"/>
                <a:gd name="T64" fmla="*/ 1049 w 2302"/>
                <a:gd name="T65" fmla="*/ 1665 h 2775"/>
                <a:gd name="T66" fmla="*/ 918 w 2302"/>
                <a:gd name="T67" fmla="*/ 1746 h 2775"/>
                <a:gd name="T68" fmla="*/ 579 w 2302"/>
                <a:gd name="T69" fmla="*/ 1898 h 2775"/>
                <a:gd name="T70" fmla="*/ 664 w 2302"/>
                <a:gd name="T71" fmla="*/ 2237 h 2775"/>
                <a:gd name="T72" fmla="*/ 848 w 2302"/>
                <a:gd name="T73" fmla="*/ 2374 h 2775"/>
                <a:gd name="T74" fmla="*/ 893 w 2302"/>
                <a:gd name="T75" fmla="*/ 2677 h 2775"/>
                <a:gd name="T76" fmla="*/ 1183 w 2302"/>
                <a:gd name="T77" fmla="*/ 2604 h 2775"/>
                <a:gd name="T78" fmla="*/ 1612 w 2302"/>
                <a:gd name="T79" fmla="*/ 2482 h 2775"/>
                <a:gd name="T80" fmla="*/ 2056 w 2302"/>
                <a:gd name="T81" fmla="*/ 1894 h 2775"/>
                <a:gd name="T82" fmla="*/ 2175 w 2302"/>
                <a:gd name="T83" fmla="*/ 1529 h 2775"/>
                <a:gd name="T84" fmla="*/ 2227 w 2302"/>
                <a:gd name="T85" fmla="*/ 1277 h 2775"/>
                <a:gd name="T86" fmla="*/ 2024 w 2302"/>
                <a:gd name="T87" fmla="*/ 945 h 2775"/>
                <a:gd name="T88" fmla="*/ 1731 w 2302"/>
                <a:gd name="T89" fmla="*/ 899 h 2775"/>
                <a:gd name="T90" fmla="*/ 1282 w 2302"/>
                <a:gd name="T91" fmla="*/ 933 h 2775"/>
                <a:gd name="T92" fmla="*/ 1553 w 2302"/>
                <a:gd name="T93" fmla="*/ 636 h 2775"/>
                <a:gd name="T94" fmla="*/ 1683 w 2302"/>
                <a:gd name="T95" fmla="*/ 563 h 2775"/>
                <a:gd name="T96" fmla="*/ 1633 w 2302"/>
                <a:gd name="T97" fmla="*/ 40 h 2775"/>
                <a:gd name="T98" fmla="*/ 1502 w 2302"/>
                <a:gd name="T99" fmla="*/ 78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02" h="2775">
                  <a:moveTo>
                    <a:pt x="935" y="1957"/>
                  </a:moveTo>
                  <a:cubicBezTo>
                    <a:pt x="1034" y="2024"/>
                    <a:pt x="961" y="2093"/>
                    <a:pt x="943" y="2093"/>
                  </a:cubicBezTo>
                  <a:cubicBezTo>
                    <a:pt x="884" y="2093"/>
                    <a:pt x="897" y="2096"/>
                    <a:pt x="876" y="2067"/>
                  </a:cubicBezTo>
                  <a:cubicBezTo>
                    <a:pt x="838" y="2013"/>
                    <a:pt x="877" y="1971"/>
                    <a:pt x="935" y="1957"/>
                  </a:cubicBezTo>
                  <a:close/>
                  <a:moveTo>
                    <a:pt x="1250" y="1993"/>
                  </a:moveTo>
                  <a:cubicBezTo>
                    <a:pt x="1158" y="1970"/>
                    <a:pt x="1189" y="1946"/>
                    <a:pt x="1214" y="1898"/>
                  </a:cubicBezTo>
                  <a:cubicBezTo>
                    <a:pt x="1252" y="1907"/>
                    <a:pt x="1272" y="1930"/>
                    <a:pt x="1290" y="1957"/>
                  </a:cubicBezTo>
                  <a:lnTo>
                    <a:pt x="1250" y="1993"/>
                  </a:lnTo>
                  <a:close/>
                  <a:moveTo>
                    <a:pt x="893" y="1466"/>
                  </a:moveTo>
                  <a:lnTo>
                    <a:pt x="923" y="1327"/>
                  </a:lnTo>
                  <a:cubicBezTo>
                    <a:pt x="931" y="1299"/>
                    <a:pt x="934" y="1330"/>
                    <a:pt x="935" y="1280"/>
                  </a:cubicBezTo>
                  <a:cubicBezTo>
                    <a:pt x="998" y="1280"/>
                    <a:pt x="970" y="1269"/>
                    <a:pt x="1019" y="1246"/>
                  </a:cubicBezTo>
                  <a:cubicBezTo>
                    <a:pt x="1040" y="1236"/>
                    <a:pt x="1067" y="1229"/>
                    <a:pt x="1088" y="1222"/>
                  </a:cubicBezTo>
                  <a:cubicBezTo>
                    <a:pt x="1209" y="1179"/>
                    <a:pt x="1402" y="1081"/>
                    <a:pt x="1517" y="1067"/>
                  </a:cubicBezTo>
                  <a:cubicBezTo>
                    <a:pt x="1653" y="1050"/>
                    <a:pt x="1887" y="1045"/>
                    <a:pt x="2002" y="1127"/>
                  </a:cubicBezTo>
                  <a:cubicBezTo>
                    <a:pt x="2130" y="1220"/>
                    <a:pt x="2068" y="1347"/>
                    <a:pt x="2022" y="1529"/>
                  </a:cubicBezTo>
                  <a:cubicBezTo>
                    <a:pt x="2015" y="1556"/>
                    <a:pt x="2011" y="1575"/>
                    <a:pt x="2003" y="1595"/>
                  </a:cubicBezTo>
                  <a:cubicBezTo>
                    <a:pt x="1991" y="1626"/>
                    <a:pt x="1985" y="1625"/>
                    <a:pt x="1975" y="1651"/>
                  </a:cubicBezTo>
                  <a:cubicBezTo>
                    <a:pt x="1964" y="1681"/>
                    <a:pt x="1962" y="1716"/>
                    <a:pt x="1934" y="1788"/>
                  </a:cubicBezTo>
                  <a:cubicBezTo>
                    <a:pt x="1898" y="1880"/>
                    <a:pt x="1725" y="2178"/>
                    <a:pt x="1638" y="2178"/>
                  </a:cubicBezTo>
                  <a:cubicBezTo>
                    <a:pt x="1506" y="2178"/>
                    <a:pt x="1485" y="2185"/>
                    <a:pt x="1417" y="2084"/>
                  </a:cubicBezTo>
                  <a:cubicBezTo>
                    <a:pt x="1527" y="2011"/>
                    <a:pt x="1551" y="1867"/>
                    <a:pt x="1392" y="1830"/>
                  </a:cubicBezTo>
                  <a:cubicBezTo>
                    <a:pt x="1414" y="1735"/>
                    <a:pt x="1468" y="1850"/>
                    <a:pt x="1468" y="1678"/>
                  </a:cubicBezTo>
                  <a:cubicBezTo>
                    <a:pt x="1468" y="1651"/>
                    <a:pt x="1408" y="1618"/>
                    <a:pt x="1392" y="1551"/>
                  </a:cubicBezTo>
                  <a:cubicBezTo>
                    <a:pt x="1465" y="1502"/>
                    <a:pt x="1467" y="1491"/>
                    <a:pt x="1556" y="1444"/>
                  </a:cubicBezTo>
                  <a:cubicBezTo>
                    <a:pt x="1666" y="1385"/>
                    <a:pt x="1571" y="1315"/>
                    <a:pt x="1534" y="1282"/>
                  </a:cubicBezTo>
                  <a:cubicBezTo>
                    <a:pt x="1448" y="1206"/>
                    <a:pt x="1434" y="1221"/>
                    <a:pt x="1299" y="1221"/>
                  </a:cubicBezTo>
                  <a:cubicBezTo>
                    <a:pt x="1270" y="1221"/>
                    <a:pt x="1236" y="1276"/>
                    <a:pt x="1211" y="1293"/>
                  </a:cubicBezTo>
                  <a:cubicBezTo>
                    <a:pt x="1158" y="1330"/>
                    <a:pt x="1104" y="1349"/>
                    <a:pt x="1011" y="1416"/>
                  </a:cubicBezTo>
                  <a:cubicBezTo>
                    <a:pt x="978" y="1439"/>
                    <a:pt x="944" y="1462"/>
                    <a:pt x="893" y="1466"/>
                  </a:cubicBezTo>
                  <a:close/>
                  <a:moveTo>
                    <a:pt x="1502" y="78"/>
                  </a:moveTo>
                  <a:cubicBezTo>
                    <a:pt x="1502" y="179"/>
                    <a:pt x="1543" y="206"/>
                    <a:pt x="1488" y="301"/>
                  </a:cubicBezTo>
                  <a:cubicBezTo>
                    <a:pt x="1474" y="325"/>
                    <a:pt x="1462" y="338"/>
                    <a:pt x="1439" y="354"/>
                  </a:cubicBezTo>
                  <a:cubicBezTo>
                    <a:pt x="1395" y="384"/>
                    <a:pt x="1363" y="418"/>
                    <a:pt x="1307" y="391"/>
                  </a:cubicBezTo>
                  <a:cubicBezTo>
                    <a:pt x="1327" y="306"/>
                    <a:pt x="1350" y="200"/>
                    <a:pt x="1350" y="112"/>
                  </a:cubicBezTo>
                  <a:cubicBezTo>
                    <a:pt x="1350" y="14"/>
                    <a:pt x="1261" y="17"/>
                    <a:pt x="1198" y="53"/>
                  </a:cubicBezTo>
                  <a:lnTo>
                    <a:pt x="1187" y="59"/>
                  </a:lnTo>
                  <a:cubicBezTo>
                    <a:pt x="1173" y="69"/>
                    <a:pt x="1180" y="62"/>
                    <a:pt x="1169" y="75"/>
                  </a:cubicBezTo>
                  <a:cubicBezTo>
                    <a:pt x="1162" y="85"/>
                    <a:pt x="1164" y="85"/>
                    <a:pt x="1157" y="97"/>
                  </a:cubicBezTo>
                  <a:lnTo>
                    <a:pt x="989" y="420"/>
                  </a:lnTo>
                  <a:cubicBezTo>
                    <a:pt x="932" y="571"/>
                    <a:pt x="876" y="450"/>
                    <a:pt x="698" y="450"/>
                  </a:cubicBezTo>
                  <a:cubicBezTo>
                    <a:pt x="577" y="450"/>
                    <a:pt x="571" y="457"/>
                    <a:pt x="571" y="603"/>
                  </a:cubicBezTo>
                  <a:cubicBezTo>
                    <a:pt x="571" y="613"/>
                    <a:pt x="618" y="689"/>
                    <a:pt x="627" y="707"/>
                  </a:cubicBezTo>
                  <a:cubicBezTo>
                    <a:pt x="647" y="743"/>
                    <a:pt x="668" y="772"/>
                    <a:pt x="696" y="800"/>
                  </a:cubicBezTo>
                  <a:cubicBezTo>
                    <a:pt x="749" y="853"/>
                    <a:pt x="825" y="898"/>
                    <a:pt x="901" y="916"/>
                  </a:cubicBezTo>
                  <a:lnTo>
                    <a:pt x="901" y="1043"/>
                  </a:lnTo>
                  <a:cubicBezTo>
                    <a:pt x="825" y="1083"/>
                    <a:pt x="633" y="1238"/>
                    <a:pt x="571" y="1238"/>
                  </a:cubicBezTo>
                  <a:cubicBezTo>
                    <a:pt x="497" y="1238"/>
                    <a:pt x="453" y="1111"/>
                    <a:pt x="359" y="1111"/>
                  </a:cubicBezTo>
                  <a:cubicBezTo>
                    <a:pt x="257" y="1111"/>
                    <a:pt x="166" y="1245"/>
                    <a:pt x="115" y="1307"/>
                  </a:cubicBezTo>
                  <a:cubicBezTo>
                    <a:pt x="90" y="1338"/>
                    <a:pt x="95" y="1346"/>
                    <a:pt x="80" y="1381"/>
                  </a:cubicBezTo>
                  <a:cubicBezTo>
                    <a:pt x="35" y="1484"/>
                    <a:pt x="49" y="1554"/>
                    <a:pt x="25" y="1658"/>
                  </a:cubicBezTo>
                  <a:cubicBezTo>
                    <a:pt x="3" y="1755"/>
                    <a:pt x="0" y="1733"/>
                    <a:pt x="26" y="1834"/>
                  </a:cubicBezTo>
                  <a:cubicBezTo>
                    <a:pt x="49" y="1925"/>
                    <a:pt x="47" y="1918"/>
                    <a:pt x="89" y="1991"/>
                  </a:cubicBezTo>
                  <a:cubicBezTo>
                    <a:pt x="124" y="2053"/>
                    <a:pt x="229" y="2203"/>
                    <a:pt x="317" y="2203"/>
                  </a:cubicBezTo>
                  <a:cubicBezTo>
                    <a:pt x="436" y="2203"/>
                    <a:pt x="477" y="2208"/>
                    <a:pt x="507" y="2088"/>
                  </a:cubicBezTo>
                  <a:cubicBezTo>
                    <a:pt x="526" y="2011"/>
                    <a:pt x="545" y="1926"/>
                    <a:pt x="545" y="1839"/>
                  </a:cubicBezTo>
                  <a:cubicBezTo>
                    <a:pt x="545" y="1720"/>
                    <a:pt x="477" y="1710"/>
                    <a:pt x="551" y="1599"/>
                  </a:cubicBezTo>
                  <a:lnTo>
                    <a:pt x="684" y="1452"/>
                  </a:lnTo>
                  <a:cubicBezTo>
                    <a:pt x="784" y="1375"/>
                    <a:pt x="689" y="1568"/>
                    <a:pt x="689" y="1653"/>
                  </a:cubicBezTo>
                  <a:cubicBezTo>
                    <a:pt x="689" y="1702"/>
                    <a:pt x="727" y="1706"/>
                    <a:pt x="740" y="1754"/>
                  </a:cubicBezTo>
                  <a:lnTo>
                    <a:pt x="850" y="1754"/>
                  </a:lnTo>
                  <a:cubicBezTo>
                    <a:pt x="880" y="1709"/>
                    <a:pt x="883" y="1692"/>
                    <a:pt x="930" y="1656"/>
                  </a:cubicBezTo>
                  <a:cubicBezTo>
                    <a:pt x="1000" y="1602"/>
                    <a:pt x="1081" y="1572"/>
                    <a:pt x="1150" y="1521"/>
                  </a:cubicBezTo>
                  <a:cubicBezTo>
                    <a:pt x="1181" y="1498"/>
                    <a:pt x="1226" y="1467"/>
                    <a:pt x="1265" y="1458"/>
                  </a:cubicBezTo>
                  <a:cubicBezTo>
                    <a:pt x="1214" y="1554"/>
                    <a:pt x="1214" y="1572"/>
                    <a:pt x="1122" y="1628"/>
                  </a:cubicBezTo>
                  <a:lnTo>
                    <a:pt x="1049" y="1665"/>
                  </a:lnTo>
                  <a:cubicBezTo>
                    <a:pt x="1027" y="1678"/>
                    <a:pt x="1014" y="1691"/>
                    <a:pt x="988" y="1706"/>
                  </a:cubicBezTo>
                  <a:cubicBezTo>
                    <a:pt x="962" y="1722"/>
                    <a:pt x="943" y="1732"/>
                    <a:pt x="918" y="1746"/>
                  </a:cubicBezTo>
                  <a:cubicBezTo>
                    <a:pt x="744" y="1848"/>
                    <a:pt x="769" y="1780"/>
                    <a:pt x="658" y="1798"/>
                  </a:cubicBezTo>
                  <a:cubicBezTo>
                    <a:pt x="583" y="1810"/>
                    <a:pt x="579" y="1836"/>
                    <a:pt x="579" y="1898"/>
                  </a:cubicBezTo>
                  <a:cubicBezTo>
                    <a:pt x="579" y="1928"/>
                    <a:pt x="671" y="1995"/>
                    <a:pt x="692" y="2023"/>
                  </a:cubicBezTo>
                  <a:cubicBezTo>
                    <a:pt x="718" y="2059"/>
                    <a:pt x="664" y="2123"/>
                    <a:pt x="664" y="2237"/>
                  </a:cubicBezTo>
                  <a:cubicBezTo>
                    <a:pt x="664" y="2262"/>
                    <a:pt x="739" y="2337"/>
                    <a:pt x="762" y="2350"/>
                  </a:cubicBezTo>
                  <a:cubicBezTo>
                    <a:pt x="795" y="2368"/>
                    <a:pt x="812" y="2364"/>
                    <a:pt x="848" y="2374"/>
                  </a:cubicBezTo>
                  <a:cubicBezTo>
                    <a:pt x="895" y="2387"/>
                    <a:pt x="877" y="2404"/>
                    <a:pt x="918" y="2415"/>
                  </a:cubicBezTo>
                  <a:cubicBezTo>
                    <a:pt x="918" y="2482"/>
                    <a:pt x="893" y="2510"/>
                    <a:pt x="893" y="2677"/>
                  </a:cubicBezTo>
                  <a:cubicBezTo>
                    <a:pt x="893" y="2707"/>
                    <a:pt x="963" y="2775"/>
                    <a:pt x="1103" y="2684"/>
                  </a:cubicBezTo>
                  <a:cubicBezTo>
                    <a:pt x="1126" y="2669"/>
                    <a:pt x="1171" y="2629"/>
                    <a:pt x="1183" y="2604"/>
                  </a:cubicBezTo>
                  <a:cubicBezTo>
                    <a:pt x="1212" y="2540"/>
                    <a:pt x="1174" y="2425"/>
                    <a:pt x="1207" y="2339"/>
                  </a:cubicBezTo>
                  <a:cubicBezTo>
                    <a:pt x="1276" y="2153"/>
                    <a:pt x="1454" y="2482"/>
                    <a:pt x="1612" y="2482"/>
                  </a:cubicBezTo>
                  <a:cubicBezTo>
                    <a:pt x="1720" y="2482"/>
                    <a:pt x="1833" y="2340"/>
                    <a:pt x="1877" y="2265"/>
                  </a:cubicBezTo>
                  <a:cubicBezTo>
                    <a:pt x="1929" y="2179"/>
                    <a:pt x="2023" y="1992"/>
                    <a:pt x="2056" y="1894"/>
                  </a:cubicBezTo>
                  <a:cubicBezTo>
                    <a:pt x="2086" y="1807"/>
                    <a:pt x="2115" y="1781"/>
                    <a:pt x="2149" y="1630"/>
                  </a:cubicBezTo>
                  <a:lnTo>
                    <a:pt x="2175" y="1529"/>
                  </a:lnTo>
                  <a:cubicBezTo>
                    <a:pt x="2179" y="1510"/>
                    <a:pt x="2184" y="1501"/>
                    <a:pt x="2189" y="1484"/>
                  </a:cubicBezTo>
                  <a:cubicBezTo>
                    <a:pt x="2208" y="1426"/>
                    <a:pt x="2202" y="1341"/>
                    <a:pt x="2227" y="1277"/>
                  </a:cubicBezTo>
                  <a:cubicBezTo>
                    <a:pt x="2260" y="1189"/>
                    <a:pt x="2302" y="1157"/>
                    <a:pt x="2199" y="1058"/>
                  </a:cubicBezTo>
                  <a:cubicBezTo>
                    <a:pt x="2177" y="1036"/>
                    <a:pt x="2048" y="950"/>
                    <a:pt x="2024" y="945"/>
                  </a:cubicBezTo>
                  <a:cubicBezTo>
                    <a:pt x="1993" y="938"/>
                    <a:pt x="1965" y="939"/>
                    <a:pt x="1934" y="932"/>
                  </a:cubicBezTo>
                  <a:cubicBezTo>
                    <a:pt x="1873" y="919"/>
                    <a:pt x="1805" y="899"/>
                    <a:pt x="1731" y="899"/>
                  </a:cubicBezTo>
                  <a:cubicBezTo>
                    <a:pt x="1626" y="899"/>
                    <a:pt x="1547" y="941"/>
                    <a:pt x="1358" y="941"/>
                  </a:cubicBezTo>
                  <a:cubicBezTo>
                    <a:pt x="1316" y="941"/>
                    <a:pt x="1320" y="934"/>
                    <a:pt x="1282" y="933"/>
                  </a:cubicBezTo>
                  <a:cubicBezTo>
                    <a:pt x="1282" y="859"/>
                    <a:pt x="1262" y="813"/>
                    <a:pt x="1351" y="757"/>
                  </a:cubicBezTo>
                  <a:lnTo>
                    <a:pt x="1553" y="636"/>
                  </a:lnTo>
                  <a:cubicBezTo>
                    <a:pt x="1593" y="610"/>
                    <a:pt x="1589" y="605"/>
                    <a:pt x="1637" y="586"/>
                  </a:cubicBezTo>
                  <a:cubicBezTo>
                    <a:pt x="1650" y="580"/>
                    <a:pt x="1668" y="571"/>
                    <a:pt x="1683" y="563"/>
                  </a:cubicBezTo>
                  <a:cubicBezTo>
                    <a:pt x="1786" y="506"/>
                    <a:pt x="1790" y="441"/>
                    <a:pt x="1790" y="332"/>
                  </a:cubicBezTo>
                  <a:cubicBezTo>
                    <a:pt x="1790" y="213"/>
                    <a:pt x="1724" y="96"/>
                    <a:pt x="1633" y="40"/>
                  </a:cubicBezTo>
                  <a:lnTo>
                    <a:pt x="1617" y="30"/>
                  </a:lnTo>
                  <a:cubicBezTo>
                    <a:pt x="1567" y="0"/>
                    <a:pt x="1502" y="18"/>
                    <a:pt x="150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3C0611B7-1229-42BC-8D22-C2C90F67ED90}"/>
                </a:ext>
              </a:extLst>
            </p:cNvPr>
            <p:cNvGrpSpPr/>
            <p:nvPr/>
          </p:nvGrpSpPr>
          <p:grpSpPr>
            <a:xfrm>
              <a:off x="7683654" y="5211762"/>
              <a:ext cx="777721" cy="795133"/>
              <a:chOff x="8128154" y="5211762"/>
              <a:chExt cx="777721" cy="795133"/>
            </a:xfrm>
            <a:grpFill/>
          </p:grpSpPr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A18D5FC-6599-4C8A-A773-EB6BDB766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154" y="5211762"/>
                <a:ext cx="777721" cy="644232"/>
              </a:xfrm>
              <a:custGeom>
                <a:avLst/>
                <a:gdLst>
                  <a:gd name="T0" fmla="*/ 1651 w 2752"/>
                  <a:gd name="T1" fmla="*/ 1193 h 2259"/>
                  <a:gd name="T2" fmla="*/ 1795 w 2752"/>
                  <a:gd name="T3" fmla="*/ 939 h 2259"/>
                  <a:gd name="T4" fmla="*/ 1758 w 2752"/>
                  <a:gd name="T5" fmla="*/ 1045 h 2259"/>
                  <a:gd name="T6" fmla="*/ 1728 w 2752"/>
                  <a:gd name="T7" fmla="*/ 1184 h 2259"/>
                  <a:gd name="T8" fmla="*/ 2752 w 2752"/>
                  <a:gd name="T9" fmla="*/ 1370 h 2259"/>
                  <a:gd name="T10" fmla="*/ 2252 w 2752"/>
                  <a:gd name="T11" fmla="*/ 1498 h 2259"/>
                  <a:gd name="T12" fmla="*/ 1965 w 2752"/>
                  <a:gd name="T13" fmla="*/ 1396 h 2259"/>
                  <a:gd name="T14" fmla="*/ 2405 w 2752"/>
                  <a:gd name="T15" fmla="*/ 1303 h 2259"/>
                  <a:gd name="T16" fmla="*/ 1880 w 2752"/>
                  <a:gd name="T17" fmla="*/ 1286 h 2259"/>
                  <a:gd name="T18" fmla="*/ 1753 w 2752"/>
                  <a:gd name="T19" fmla="*/ 1430 h 2259"/>
                  <a:gd name="T20" fmla="*/ 1448 w 2752"/>
                  <a:gd name="T21" fmla="*/ 1429 h 2259"/>
                  <a:gd name="T22" fmla="*/ 1169 w 2752"/>
                  <a:gd name="T23" fmla="*/ 1480 h 2259"/>
                  <a:gd name="T24" fmla="*/ 911 w 2752"/>
                  <a:gd name="T25" fmla="*/ 1646 h 2259"/>
                  <a:gd name="T26" fmla="*/ 780 w 2752"/>
                  <a:gd name="T27" fmla="*/ 1726 h 2259"/>
                  <a:gd name="T28" fmla="*/ 518 w 2752"/>
                  <a:gd name="T29" fmla="*/ 1998 h 2259"/>
                  <a:gd name="T30" fmla="*/ 263 w 2752"/>
                  <a:gd name="T31" fmla="*/ 2259 h 2259"/>
                  <a:gd name="T32" fmla="*/ 0 w 2752"/>
                  <a:gd name="T33" fmla="*/ 2031 h 2259"/>
                  <a:gd name="T34" fmla="*/ 81 w 2752"/>
                  <a:gd name="T35" fmla="*/ 1781 h 2259"/>
                  <a:gd name="T36" fmla="*/ 314 w 2752"/>
                  <a:gd name="T37" fmla="*/ 1599 h 2259"/>
                  <a:gd name="T38" fmla="*/ 544 w 2752"/>
                  <a:gd name="T39" fmla="*/ 1685 h 2259"/>
                  <a:gd name="T40" fmla="*/ 763 w 2752"/>
                  <a:gd name="T41" fmla="*/ 1548 h 2259"/>
                  <a:gd name="T42" fmla="*/ 931 w 2752"/>
                  <a:gd name="T43" fmla="*/ 1480 h 2259"/>
                  <a:gd name="T44" fmla="*/ 1135 w 2752"/>
                  <a:gd name="T45" fmla="*/ 1447 h 2259"/>
                  <a:gd name="T46" fmla="*/ 1262 w 2752"/>
                  <a:gd name="T47" fmla="*/ 1396 h 2259"/>
                  <a:gd name="T48" fmla="*/ 1381 w 2752"/>
                  <a:gd name="T49" fmla="*/ 1345 h 2259"/>
                  <a:gd name="T50" fmla="*/ 1482 w 2752"/>
                  <a:gd name="T51" fmla="*/ 1133 h 2259"/>
                  <a:gd name="T52" fmla="*/ 1423 w 2752"/>
                  <a:gd name="T53" fmla="*/ 1226 h 2259"/>
                  <a:gd name="T54" fmla="*/ 1326 w 2752"/>
                  <a:gd name="T55" fmla="*/ 1151 h 2259"/>
                  <a:gd name="T56" fmla="*/ 1351 w 2752"/>
                  <a:gd name="T57" fmla="*/ 866 h 2259"/>
                  <a:gd name="T58" fmla="*/ 1541 w 2752"/>
                  <a:gd name="T59" fmla="*/ 845 h 2259"/>
                  <a:gd name="T60" fmla="*/ 1635 w 2752"/>
                  <a:gd name="T61" fmla="*/ 727 h 2259"/>
                  <a:gd name="T62" fmla="*/ 1582 w 2752"/>
                  <a:gd name="T63" fmla="*/ 538 h 2259"/>
                  <a:gd name="T64" fmla="*/ 1406 w 2752"/>
                  <a:gd name="T65" fmla="*/ 685 h 2259"/>
                  <a:gd name="T66" fmla="*/ 1262 w 2752"/>
                  <a:gd name="T67" fmla="*/ 1134 h 2259"/>
                  <a:gd name="T68" fmla="*/ 1177 w 2752"/>
                  <a:gd name="T69" fmla="*/ 1311 h 2259"/>
                  <a:gd name="T70" fmla="*/ 1135 w 2752"/>
                  <a:gd name="T71" fmla="*/ 1133 h 2259"/>
                  <a:gd name="T72" fmla="*/ 1008 w 2752"/>
                  <a:gd name="T73" fmla="*/ 1387 h 2259"/>
                  <a:gd name="T74" fmla="*/ 788 w 2752"/>
                  <a:gd name="T75" fmla="*/ 1218 h 2259"/>
                  <a:gd name="T76" fmla="*/ 915 w 2752"/>
                  <a:gd name="T77" fmla="*/ 888 h 2259"/>
                  <a:gd name="T78" fmla="*/ 1101 w 2752"/>
                  <a:gd name="T79" fmla="*/ 659 h 2259"/>
                  <a:gd name="T80" fmla="*/ 1067 w 2752"/>
                  <a:gd name="T81" fmla="*/ 337 h 2259"/>
                  <a:gd name="T82" fmla="*/ 1389 w 2752"/>
                  <a:gd name="T83" fmla="*/ 617 h 2259"/>
                  <a:gd name="T84" fmla="*/ 1618 w 2752"/>
                  <a:gd name="T85" fmla="*/ 337 h 2259"/>
                  <a:gd name="T86" fmla="*/ 1767 w 2752"/>
                  <a:gd name="T87" fmla="*/ 21 h 2259"/>
                  <a:gd name="T88" fmla="*/ 1814 w 2752"/>
                  <a:gd name="T89" fmla="*/ 331 h 2259"/>
                  <a:gd name="T90" fmla="*/ 1849 w 2752"/>
                  <a:gd name="T91" fmla="*/ 552 h 2259"/>
                  <a:gd name="T92" fmla="*/ 1990 w 2752"/>
                  <a:gd name="T93" fmla="*/ 329 h 2259"/>
                  <a:gd name="T94" fmla="*/ 2192 w 2752"/>
                  <a:gd name="T95" fmla="*/ 211 h 2259"/>
                  <a:gd name="T96" fmla="*/ 2021 w 2752"/>
                  <a:gd name="T97" fmla="*/ 783 h 2259"/>
                  <a:gd name="T98" fmla="*/ 1922 w 2752"/>
                  <a:gd name="T99" fmla="*/ 1057 h 2259"/>
                  <a:gd name="T100" fmla="*/ 2372 w 2752"/>
                  <a:gd name="T101" fmla="*/ 1115 h 2259"/>
                  <a:gd name="T102" fmla="*/ 2491 w 2752"/>
                  <a:gd name="T103" fmla="*/ 1152 h 2259"/>
                  <a:gd name="T104" fmla="*/ 2615 w 2752"/>
                  <a:gd name="T105" fmla="*/ 1178 h 2259"/>
                  <a:gd name="T106" fmla="*/ 2752 w 2752"/>
                  <a:gd name="T107" fmla="*/ 1349 h 2259"/>
                  <a:gd name="T108" fmla="*/ 1592 w 2752"/>
                  <a:gd name="T109" fmla="*/ 1049 h 2259"/>
                  <a:gd name="T110" fmla="*/ 1540 w 2752"/>
                  <a:gd name="T111" fmla="*/ 954 h 2259"/>
                  <a:gd name="T112" fmla="*/ 1609 w 2752"/>
                  <a:gd name="T113" fmla="*/ 922 h 2259"/>
                  <a:gd name="T114" fmla="*/ 1863 w 2752"/>
                  <a:gd name="T115" fmla="*/ 820 h 2259"/>
                  <a:gd name="T116" fmla="*/ 1838 w 2752"/>
                  <a:gd name="T117" fmla="*/ 693 h 2259"/>
                  <a:gd name="T118" fmla="*/ 1863 w 2752"/>
                  <a:gd name="T119" fmla="*/ 820 h 2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52" h="2259">
                    <a:moveTo>
                      <a:pt x="1728" y="1184"/>
                    </a:moveTo>
                    <a:cubicBezTo>
                      <a:pt x="1690" y="1184"/>
                      <a:pt x="1678" y="1180"/>
                      <a:pt x="1651" y="1193"/>
                    </a:cubicBezTo>
                    <a:cubicBezTo>
                      <a:pt x="1651" y="1141"/>
                      <a:pt x="1646" y="1151"/>
                      <a:pt x="1674" y="1122"/>
                    </a:cubicBezTo>
                    <a:cubicBezTo>
                      <a:pt x="1794" y="1002"/>
                      <a:pt x="1745" y="952"/>
                      <a:pt x="1795" y="939"/>
                    </a:cubicBezTo>
                    <a:cubicBezTo>
                      <a:pt x="1796" y="972"/>
                      <a:pt x="1809" y="981"/>
                      <a:pt x="1799" y="1002"/>
                    </a:cubicBezTo>
                    <a:cubicBezTo>
                      <a:pt x="1788" y="1025"/>
                      <a:pt x="1773" y="1009"/>
                      <a:pt x="1758" y="1045"/>
                    </a:cubicBezTo>
                    <a:cubicBezTo>
                      <a:pt x="1747" y="1073"/>
                      <a:pt x="1756" y="1095"/>
                      <a:pt x="1753" y="1125"/>
                    </a:cubicBezTo>
                    <a:cubicBezTo>
                      <a:pt x="1748" y="1177"/>
                      <a:pt x="1740" y="1139"/>
                      <a:pt x="1728" y="1184"/>
                    </a:cubicBezTo>
                    <a:close/>
                    <a:moveTo>
                      <a:pt x="2752" y="1349"/>
                    </a:moveTo>
                    <a:lnTo>
                      <a:pt x="2752" y="1370"/>
                    </a:lnTo>
                    <a:cubicBezTo>
                      <a:pt x="2749" y="1398"/>
                      <a:pt x="2729" y="1424"/>
                      <a:pt x="2686" y="1448"/>
                    </a:cubicBezTo>
                    <a:cubicBezTo>
                      <a:pt x="2529" y="1535"/>
                      <a:pt x="2421" y="1512"/>
                      <a:pt x="2252" y="1498"/>
                    </a:cubicBezTo>
                    <a:cubicBezTo>
                      <a:pt x="2153" y="1489"/>
                      <a:pt x="2076" y="1534"/>
                      <a:pt x="1965" y="1480"/>
                    </a:cubicBezTo>
                    <a:lnTo>
                      <a:pt x="1965" y="1396"/>
                    </a:lnTo>
                    <a:cubicBezTo>
                      <a:pt x="2044" y="1389"/>
                      <a:pt x="2121" y="1370"/>
                      <a:pt x="2210" y="1370"/>
                    </a:cubicBezTo>
                    <a:cubicBezTo>
                      <a:pt x="2286" y="1371"/>
                      <a:pt x="2369" y="1371"/>
                      <a:pt x="2405" y="1303"/>
                    </a:cubicBezTo>
                    <a:cubicBezTo>
                      <a:pt x="2343" y="1210"/>
                      <a:pt x="2133" y="1231"/>
                      <a:pt x="2029" y="1248"/>
                    </a:cubicBezTo>
                    <a:cubicBezTo>
                      <a:pt x="1977" y="1256"/>
                      <a:pt x="1916" y="1283"/>
                      <a:pt x="1880" y="1286"/>
                    </a:cubicBezTo>
                    <a:cubicBezTo>
                      <a:pt x="1874" y="1364"/>
                      <a:pt x="1860" y="1372"/>
                      <a:pt x="1829" y="1430"/>
                    </a:cubicBezTo>
                    <a:lnTo>
                      <a:pt x="1753" y="1430"/>
                    </a:lnTo>
                    <a:cubicBezTo>
                      <a:pt x="1740" y="1380"/>
                      <a:pt x="1634" y="1350"/>
                      <a:pt x="1561" y="1398"/>
                    </a:cubicBezTo>
                    <a:cubicBezTo>
                      <a:pt x="1532" y="1417"/>
                      <a:pt x="1512" y="1410"/>
                      <a:pt x="1448" y="1429"/>
                    </a:cubicBezTo>
                    <a:cubicBezTo>
                      <a:pt x="1402" y="1442"/>
                      <a:pt x="1359" y="1438"/>
                      <a:pt x="1313" y="1438"/>
                    </a:cubicBezTo>
                    <a:cubicBezTo>
                      <a:pt x="1298" y="1495"/>
                      <a:pt x="1239" y="1480"/>
                      <a:pt x="1169" y="1480"/>
                    </a:cubicBezTo>
                    <a:cubicBezTo>
                      <a:pt x="1150" y="1562"/>
                      <a:pt x="1109" y="1526"/>
                      <a:pt x="1042" y="1565"/>
                    </a:cubicBezTo>
                    <a:cubicBezTo>
                      <a:pt x="998" y="1591"/>
                      <a:pt x="957" y="1618"/>
                      <a:pt x="911" y="1646"/>
                    </a:cubicBezTo>
                    <a:cubicBezTo>
                      <a:pt x="885" y="1662"/>
                      <a:pt x="869" y="1671"/>
                      <a:pt x="842" y="1687"/>
                    </a:cubicBezTo>
                    <a:cubicBezTo>
                      <a:pt x="817" y="1703"/>
                      <a:pt x="805" y="1713"/>
                      <a:pt x="780" y="1726"/>
                    </a:cubicBezTo>
                    <a:cubicBezTo>
                      <a:pt x="727" y="1753"/>
                      <a:pt x="696" y="1770"/>
                      <a:pt x="648" y="1807"/>
                    </a:cubicBezTo>
                    <a:cubicBezTo>
                      <a:pt x="586" y="1854"/>
                      <a:pt x="564" y="1937"/>
                      <a:pt x="518" y="1998"/>
                    </a:cubicBezTo>
                    <a:cubicBezTo>
                      <a:pt x="463" y="2072"/>
                      <a:pt x="490" y="2060"/>
                      <a:pt x="464" y="2105"/>
                    </a:cubicBezTo>
                    <a:cubicBezTo>
                      <a:pt x="418" y="2185"/>
                      <a:pt x="374" y="2259"/>
                      <a:pt x="263" y="2259"/>
                    </a:cubicBezTo>
                    <a:cubicBezTo>
                      <a:pt x="171" y="2259"/>
                      <a:pt x="130" y="2237"/>
                      <a:pt x="90" y="2170"/>
                    </a:cubicBezTo>
                    <a:cubicBezTo>
                      <a:pt x="66" y="2129"/>
                      <a:pt x="0" y="2071"/>
                      <a:pt x="0" y="2031"/>
                    </a:cubicBezTo>
                    <a:cubicBezTo>
                      <a:pt x="0" y="1981"/>
                      <a:pt x="7" y="1918"/>
                      <a:pt x="23" y="1876"/>
                    </a:cubicBezTo>
                    <a:cubicBezTo>
                      <a:pt x="37" y="1839"/>
                      <a:pt x="61" y="1811"/>
                      <a:pt x="81" y="1781"/>
                    </a:cubicBezTo>
                    <a:lnTo>
                      <a:pt x="195" y="1599"/>
                    </a:lnTo>
                    <a:lnTo>
                      <a:pt x="314" y="1599"/>
                    </a:lnTo>
                    <a:cubicBezTo>
                      <a:pt x="320" y="1622"/>
                      <a:pt x="344" y="1660"/>
                      <a:pt x="359" y="1680"/>
                    </a:cubicBezTo>
                    <a:cubicBezTo>
                      <a:pt x="404" y="1740"/>
                      <a:pt x="493" y="1742"/>
                      <a:pt x="544" y="1685"/>
                    </a:cubicBezTo>
                    <a:cubicBezTo>
                      <a:pt x="568" y="1658"/>
                      <a:pt x="563" y="1644"/>
                      <a:pt x="607" y="1629"/>
                    </a:cubicBezTo>
                    <a:cubicBezTo>
                      <a:pt x="666" y="1610"/>
                      <a:pt x="710" y="1576"/>
                      <a:pt x="763" y="1548"/>
                    </a:cubicBezTo>
                    <a:cubicBezTo>
                      <a:pt x="795" y="1531"/>
                      <a:pt x="820" y="1536"/>
                      <a:pt x="853" y="1520"/>
                    </a:cubicBezTo>
                    <a:cubicBezTo>
                      <a:pt x="886" y="1505"/>
                      <a:pt x="890" y="1491"/>
                      <a:pt x="931" y="1480"/>
                    </a:cubicBezTo>
                    <a:cubicBezTo>
                      <a:pt x="951" y="1474"/>
                      <a:pt x="958" y="1475"/>
                      <a:pt x="983" y="1472"/>
                    </a:cubicBezTo>
                    <a:cubicBezTo>
                      <a:pt x="1057" y="1464"/>
                      <a:pt x="1021" y="1447"/>
                      <a:pt x="1135" y="1447"/>
                    </a:cubicBezTo>
                    <a:cubicBezTo>
                      <a:pt x="1137" y="1418"/>
                      <a:pt x="1141" y="1416"/>
                      <a:pt x="1152" y="1396"/>
                    </a:cubicBezTo>
                    <a:lnTo>
                      <a:pt x="1262" y="1396"/>
                    </a:lnTo>
                    <a:cubicBezTo>
                      <a:pt x="1264" y="1367"/>
                      <a:pt x="1268" y="1365"/>
                      <a:pt x="1279" y="1345"/>
                    </a:cubicBezTo>
                    <a:lnTo>
                      <a:pt x="1381" y="1345"/>
                    </a:lnTo>
                    <a:cubicBezTo>
                      <a:pt x="1414" y="1282"/>
                      <a:pt x="1429" y="1260"/>
                      <a:pt x="1524" y="1260"/>
                    </a:cubicBezTo>
                    <a:cubicBezTo>
                      <a:pt x="1498" y="1210"/>
                      <a:pt x="1496" y="1195"/>
                      <a:pt x="1482" y="1133"/>
                    </a:cubicBezTo>
                    <a:lnTo>
                      <a:pt x="1423" y="1133"/>
                    </a:lnTo>
                    <a:lnTo>
                      <a:pt x="1423" y="1226"/>
                    </a:lnTo>
                    <a:lnTo>
                      <a:pt x="1338" y="1226"/>
                    </a:lnTo>
                    <a:cubicBezTo>
                      <a:pt x="1336" y="1201"/>
                      <a:pt x="1324" y="1169"/>
                      <a:pt x="1326" y="1151"/>
                    </a:cubicBezTo>
                    <a:cubicBezTo>
                      <a:pt x="1333" y="1083"/>
                      <a:pt x="1345" y="1194"/>
                      <a:pt x="1346" y="913"/>
                    </a:cubicBezTo>
                    <a:cubicBezTo>
                      <a:pt x="1346" y="892"/>
                      <a:pt x="1345" y="885"/>
                      <a:pt x="1351" y="866"/>
                    </a:cubicBezTo>
                    <a:lnTo>
                      <a:pt x="1364" y="838"/>
                    </a:lnTo>
                    <a:cubicBezTo>
                      <a:pt x="1414" y="762"/>
                      <a:pt x="1489" y="841"/>
                      <a:pt x="1541" y="845"/>
                    </a:cubicBezTo>
                    <a:cubicBezTo>
                      <a:pt x="1543" y="795"/>
                      <a:pt x="1565" y="773"/>
                      <a:pt x="1575" y="727"/>
                    </a:cubicBezTo>
                    <a:lnTo>
                      <a:pt x="1635" y="727"/>
                    </a:lnTo>
                    <a:lnTo>
                      <a:pt x="1636" y="618"/>
                    </a:lnTo>
                    <a:cubicBezTo>
                      <a:pt x="1642" y="566"/>
                      <a:pt x="1666" y="484"/>
                      <a:pt x="1582" y="538"/>
                    </a:cubicBezTo>
                    <a:cubicBezTo>
                      <a:pt x="1512" y="584"/>
                      <a:pt x="1495" y="651"/>
                      <a:pt x="1406" y="651"/>
                    </a:cubicBezTo>
                    <a:lnTo>
                      <a:pt x="1406" y="685"/>
                    </a:lnTo>
                    <a:cubicBezTo>
                      <a:pt x="1406" y="754"/>
                      <a:pt x="1270" y="828"/>
                      <a:pt x="1262" y="939"/>
                    </a:cubicBezTo>
                    <a:cubicBezTo>
                      <a:pt x="1258" y="1000"/>
                      <a:pt x="1264" y="1071"/>
                      <a:pt x="1262" y="1134"/>
                    </a:cubicBezTo>
                    <a:cubicBezTo>
                      <a:pt x="1261" y="1186"/>
                      <a:pt x="1246" y="1261"/>
                      <a:pt x="1245" y="1311"/>
                    </a:cubicBezTo>
                    <a:lnTo>
                      <a:pt x="1177" y="1311"/>
                    </a:lnTo>
                    <a:cubicBezTo>
                      <a:pt x="1169" y="1274"/>
                      <a:pt x="1159" y="1265"/>
                      <a:pt x="1152" y="1227"/>
                    </a:cubicBezTo>
                    <a:cubicBezTo>
                      <a:pt x="1146" y="1194"/>
                      <a:pt x="1142" y="1164"/>
                      <a:pt x="1135" y="1133"/>
                    </a:cubicBezTo>
                    <a:cubicBezTo>
                      <a:pt x="1097" y="1154"/>
                      <a:pt x="1106" y="1143"/>
                      <a:pt x="1089" y="1189"/>
                    </a:cubicBezTo>
                    <a:cubicBezTo>
                      <a:pt x="1064" y="1254"/>
                      <a:pt x="1023" y="1321"/>
                      <a:pt x="1008" y="1387"/>
                    </a:cubicBezTo>
                    <a:cubicBezTo>
                      <a:pt x="946" y="1387"/>
                      <a:pt x="897" y="1393"/>
                      <a:pt x="857" y="1344"/>
                    </a:cubicBezTo>
                    <a:cubicBezTo>
                      <a:pt x="838" y="1321"/>
                      <a:pt x="788" y="1254"/>
                      <a:pt x="788" y="1218"/>
                    </a:cubicBezTo>
                    <a:cubicBezTo>
                      <a:pt x="788" y="1082"/>
                      <a:pt x="852" y="1144"/>
                      <a:pt x="863" y="1039"/>
                    </a:cubicBezTo>
                    <a:cubicBezTo>
                      <a:pt x="870" y="984"/>
                      <a:pt x="855" y="888"/>
                      <a:pt x="915" y="888"/>
                    </a:cubicBezTo>
                    <a:cubicBezTo>
                      <a:pt x="970" y="888"/>
                      <a:pt x="998" y="911"/>
                      <a:pt x="1042" y="922"/>
                    </a:cubicBezTo>
                    <a:cubicBezTo>
                      <a:pt x="1151" y="849"/>
                      <a:pt x="1110" y="799"/>
                      <a:pt x="1101" y="659"/>
                    </a:cubicBezTo>
                    <a:cubicBezTo>
                      <a:pt x="1098" y="606"/>
                      <a:pt x="1089" y="550"/>
                      <a:pt x="1084" y="498"/>
                    </a:cubicBezTo>
                    <a:cubicBezTo>
                      <a:pt x="1080" y="449"/>
                      <a:pt x="1068" y="383"/>
                      <a:pt x="1067" y="337"/>
                    </a:cubicBezTo>
                    <a:cubicBezTo>
                      <a:pt x="1105" y="317"/>
                      <a:pt x="1264" y="143"/>
                      <a:pt x="1313" y="430"/>
                    </a:cubicBezTo>
                    <a:cubicBezTo>
                      <a:pt x="1326" y="509"/>
                      <a:pt x="1307" y="615"/>
                      <a:pt x="1389" y="617"/>
                    </a:cubicBezTo>
                    <a:cubicBezTo>
                      <a:pt x="1394" y="555"/>
                      <a:pt x="1433" y="500"/>
                      <a:pt x="1499" y="498"/>
                    </a:cubicBezTo>
                    <a:cubicBezTo>
                      <a:pt x="1516" y="426"/>
                      <a:pt x="1540" y="356"/>
                      <a:pt x="1618" y="337"/>
                    </a:cubicBezTo>
                    <a:cubicBezTo>
                      <a:pt x="1618" y="193"/>
                      <a:pt x="1655" y="196"/>
                      <a:pt x="1722" y="111"/>
                    </a:cubicBezTo>
                    <a:cubicBezTo>
                      <a:pt x="1750" y="75"/>
                      <a:pt x="1714" y="35"/>
                      <a:pt x="1767" y="21"/>
                    </a:cubicBezTo>
                    <a:cubicBezTo>
                      <a:pt x="1843" y="0"/>
                      <a:pt x="1885" y="50"/>
                      <a:pt x="1948" y="83"/>
                    </a:cubicBezTo>
                    <a:cubicBezTo>
                      <a:pt x="1944" y="240"/>
                      <a:pt x="1908" y="245"/>
                      <a:pt x="1814" y="331"/>
                    </a:cubicBezTo>
                    <a:cubicBezTo>
                      <a:pt x="1697" y="439"/>
                      <a:pt x="1770" y="464"/>
                      <a:pt x="1770" y="617"/>
                    </a:cubicBezTo>
                    <a:lnTo>
                      <a:pt x="1849" y="552"/>
                    </a:lnTo>
                    <a:cubicBezTo>
                      <a:pt x="1878" y="516"/>
                      <a:pt x="1907" y="498"/>
                      <a:pt x="1956" y="498"/>
                    </a:cubicBezTo>
                    <a:cubicBezTo>
                      <a:pt x="1956" y="393"/>
                      <a:pt x="1944" y="418"/>
                      <a:pt x="1990" y="329"/>
                    </a:cubicBezTo>
                    <a:cubicBezTo>
                      <a:pt x="2025" y="262"/>
                      <a:pt x="2031" y="206"/>
                      <a:pt x="2123" y="190"/>
                    </a:cubicBezTo>
                    <a:cubicBezTo>
                      <a:pt x="2162" y="183"/>
                      <a:pt x="2171" y="190"/>
                      <a:pt x="2192" y="211"/>
                    </a:cubicBezTo>
                    <a:cubicBezTo>
                      <a:pt x="2251" y="271"/>
                      <a:pt x="2325" y="422"/>
                      <a:pt x="2216" y="479"/>
                    </a:cubicBezTo>
                    <a:cubicBezTo>
                      <a:pt x="1964" y="611"/>
                      <a:pt x="2076" y="697"/>
                      <a:pt x="2021" y="783"/>
                    </a:cubicBezTo>
                    <a:cubicBezTo>
                      <a:pt x="1988" y="835"/>
                      <a:pt x="1988" y="782"/>
                      <a:pt x="1981" y="870"/>
                    </a:cubicBezTo>
                    <a:cubicBezTo>
                      <a:pt x="1975" y="942"/>
                      <a:pt x="1922" y="981"/>
                      <a:pt x="1922" y="1057"/>
                    </a:cubicBezTo>
                    <a:cubicBezTo>
                      <a:pt x="1922" y="1133"/>
                      <a:pt x="2037" y="1099"/>
                      <a:pt x="2109" y="1099"/>
                    </a:cubicBezTo>
                    <a:cubicBezTo>
                      <a:pt x="2195" y="1099"/>
                      <a:pt x="2292" y="1102"/>
                      <a:pt x="2372" y="1115"/>
                    </a:cubicBezTo>
                    <a:cubicBezTo>
                      <a:pt x="2401" y="1120"/>
                      <a:pt x="2417" y="1121"/>
                      <a:pt x="2441" y="1131"/>
                    </a:cubicBezTo>
                    <a:cubicBezTo>
                      <a:pt x="2459" y="1138"/>
                      <a:pt x="2474" y="1150"/>
                      <a:pt x="2491" y="1152"/>
                    </a:cubicBezTo>
                    <a:cubicBezTo>
                      <a:pt x="2518" y="1156"/>
                      <a:pt x="2511" y="1144"/>
                      <a:pt x="2555" y="1161"/>
                    </a:cubicBezTo>
                    <a:cubicBezTo>
                      <a:pt x="2583" y="1171"/>
                      <a:pt x="2583" y="1170"/>
                      <a:pt x="2615" y="1178"/>
                    </a:cubicBezTo>
                    <a:cubicBezTo>
                      <a:pt x="2657" y="1189"/>
                      <a:pt x="2675" y="1211"/>
                      <a:pt x="2700" y="1244"/>
                    </a:cubicBezTo>
                    <a:cubicBezTo>
                      <a:pt x="2728" y="1281"/>
                      <a:pt x="2748" y="1317"/>
                      <a:pt x="2752" y="1349"/>
                    </a:cubicBezTo>
                    <a:close/>
                    <a:moveTo>
                      <a:pt x="1592" y="998"/>
                    </a:moveTo>
                    <a:lnTo>
                      <a:pt x="1592" y="1049"/>
                    </a:lnTo>
                    <a:cubicBezTo>
                      <a:pt x="1548" y="1048"/>
                      <a:pt x="1508" y="1033"/>
                      <a:pt x="1508" y="989"/>
                    </a:cubicBezTo>
                    <a:cubicBezTo>
                      <a:pt x="1508" y="962"/>
                      <a:pt x="1526" y="969"/>
                      <a:pt x="1540" y="954"/>
                    </a:cubicBezTo>
                    <a:cubicBezTo>
                      <a:pt x="1554" y="939"/>
                      <a:pt x="1552" y="932"/>
                      <a:pt x="1558" y="905"/>
                    </a:cubicBezTo>
                    <a:cubicBezTo>
                      <a:pt x="1575" y="913"/>
                      <a:pt x="1589" y="917"/>
                      <a:pt x="1609" y="922"/>
                    </a:cubicBezTo>
                    <a:cubicBezTo>
                      <a:pt x="1602" y="952"/>
                      <a:pt x="1592" y="961"/>
                      <a:pt x="1592" y="998"/>
                    </a:cubicBezTo>
                    <a:close/>
                    <a:moveTo>
                      <a:pt x="1863" y="820"/>
                    </a:moveTo>
                    <a:cubicBezTo>
                      <a:pt x="1814" y="820"/>
                      <a:pt x="1798" y="815"/>
                      <a:pt x="1762" y="812"/>
                    </a:cubicBezTo>
                    <a:cubicBezTo>
                      <a:pt x="1764" y="719"/>
                      <a:pt x="1836" y="782"/>
                      <a:pt x="1838" y="693"/>
                    </a:cubicBezTo>
                    <a:cubicBezTo>
                      <a:pt x="1854" y="701"/>
                      <a:pt x="1883" y="708"/>
                      <a:pt x="1905" y="710"/>
                    </a:cubicBezTo>
                    <a:cubicBezTo>
                      <a:pt x="1902" y="756"/>
                      <a:pt x="1874" y="775"/>
                      <a:pt x="1863" y="8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20" name="Freeform 36">
                <a:extLst>
                  <a:ext uri="{FF2B5EF4-FFF2-40B4-BE49-F238E27FC236}">
                    <a16:creationId xmlns:a16="http://schemas.microsoft.com/office/drawing/2014/main" id="{23221C3A-53A5-4D9C-B057-AA45E5226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4179" y="5627708"/>
                <a:ext cx="381123" cy="379187"/>
              </a:xfrm>
              <a:custGeom>
                <a:avLst/>
                <a:gdLst>
                  <a:gd name="T0" fmla="*/ 224 w 1353"/>
                  <a:gd name="T1" fmla="*/ 424 h 1330"/>
                  <a:gd name="T2" fmla="*/ 406 w 1353"/>
                  <a:gd name="T3" fmla="*/ 335 h 1330"/>
                  <a:gd name="T4" fmla="*/ 491 w 1353"/>
                  <a:gd name="T5" fmla="*/ 285 h 1330"/>
                  <a:gd name="T6" fmla="*/ 656 w 1353"/>
                  <a:gd name="T7" fmla="*/ 254 h 1330"/>
                  <a:gd name="T8" fmla="*/ 552 w 1353"/>
                  <a:gd name="T9" fmla="*/ 320 h 1330"/>
                  <a:gd name="T10" fmla="*/ 497 w 1353"/>
                  <a:gd name="T11" fmla="*/ 383 h 1330"/>
                  <a:gd name="T12" fmla="*/ 496 w 1353"/>
                  <a:gd name="T13" fmla="*/ 542 h 1330"/>
                  <a:gd name="T14" fmla="*/ 313 w 1353"/>
                  <a:gd name="T15" fmla="*/ 597 h 1330"/>
                  <a:gd name="T16" fmla="*/ 97 w 1353"/>
                  <a:gd name="T17" fmla="*/ 551 h 1330"/>
                  <a:gd name="T18" fmla="*/ 78 w 1353"/>
                  <a:gd name="T19" fmla="*/ 747 h 1330"/>
                  <a:gd name="T20" fmla="*/ 266 w 1353"/>
                  <a:gd name="T21" fmla="*/ 898 h 1330"/>
                  <a:gd name="T22" fmla="*/ 586 w 1353"/>
                  <a:gd name="T23" fmla="*/ 860 h 1330"/>
                  <a:gd name="T24" fmla="*/ 527 w 1353"/>
                  <a:gd name="T25" fmla="*/ 1006 h 1330"/>
                  <a:gd name="T26" fmla="*/ 269 w 1353"/>
                  <a:gd name="T27" fmla="*/ 1133 h 1330"/>
                  <a:gd name="T28" fmla="*/ 4 w 1353"/>
                  <a:gd name="T29" fmla="*/ 1127 h 1330"/>
                  <a:gd name="T30" fmla="*/ 92 w 1353"/>
                  <a:gd name="T31" fmla="*/ 1216 h 1330"/>
                  <a:gd name="T32" fmla="*/ 162 w 1353"/>
                  <a:gd name="T33" fmla="*/ 1239 h 1330"/>
                  <a:gd name="T34" fmla="*/ 191 w 1353"/>
                  <a:gd name="T35" fmla="*/ 1253 h 1330"/>
                  <a:gd name="T36" fmla="*/ 272 w 1353"/>
                  <a:gd name="T37" fmla="*/ 1273 h 1330"/>
                  <a:gd name="T38" fmla="*/ 373 w 1353"/>
                  <a:gd name="T39" fmla="*/ 1298 h 1330"/>
                  <a:gd name="T40" fmla="*/ 588 w 1353"/>
                  <a:gd name="T41" fmla="*/ 1330 h 1330"/>
                  <a:gd name="T42" fmla="*/ 701 w 1353"/>
                  <a:gd name="T43" fmla="*/ 1282 h 1330"/>
                  <a:gd name="T44" fmla="*/ 771 w 1353"/>
                  <a:gd name="T45" fmla="*/ 1175 h 1330"/>
                  <a:gd name="T46" fmla="*/ 848 w 1353"/>
                  <a:gd name="T47" fmla="*/ 980 h 1330"/>
                  <a:gd name="T48" fmla="*/ 867 w 1353"/>
                  <a:gd name="T49" fmla="*/ 906 h 1330"/>
                  <a:gd name="T50" fmla="*/ 1104 w 1353"/>
                  <a:gd name="T51" fmla="*/ 635 h 1330"/>
                  <a:gd name="T52" fmla="*/ 1236 w 1353"/>
                  <a:gd name="T53" fmla="*/ 650 h 1330"/>
                  <a:gd name="T54" fmla="*/ 1301 w 1353"/>
                  <a:gd name="T55" fmla="*/ 464 h 1330"/>
                  <a:gd name="T56" fmla="*/ 1045 w 1353"/>
                  <a:gd name="T57" fmla="*/ 348 h 1330"/>
                  <a:gd name="T58" fmla="*/ 801 w 1353"/>
                  <a:gd name="T59" fmla="*/ 426 h 1330"/>
                  <a:gd name="T60" fmla="*/ 789 w 1353"/>
                  <a:gd name="T61" fmla="*/ 328 h 1330"/>
                  <a:gd name="T62" fmla="*/ 865 w 1353"/>
                  <a:gd name="T63" fmla="*/ 278 h 1330"/>
                  <a:gd name="T64" fmla="*/ 928 w 1353"/>
                  <a:gd name="T65" fmla="*/ 222 h 1330"/>
                  <a:gd name="T66" fmla="*/ 910 w 1353"/>
                  <a:gd name="T67" fmla="*/ 51 h 1330"/>
                  <a:gd name="T68" fmla="*/ 791 w 1353"/>
                  <a:gd name="T69" fmla="*/ 0 h 1330"/>
                  <a:gd name="T70" fmla="*/ 537 w 1353"/>
                  <a:gd name="T71" fmla="*/ 51 h 1330"/>
                  <a:gd name="T72" fmla="*/ 290 w 1353"/>
                  <a:gd name="T73" fmla="*/ 177 h 1330"/>
                  <a:gd name="T74" fmla="*/ 192 w 1353"/>
                  <a:gd name="T75" fmla="*/ 332 h 1330"/>
                  <a:gd name="T76" fmla="*/ 224 w 1353"/>
                  <a:gd name="T77" fmla="*/ 424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353" h="1330">
                    <a:moveTo>
                      <a:pt x="224" y="424"/>
                    </a:moveTo>
                    <a:cubicBezTo>
                      <a:pt x="314" y="416"/>
                      <a:pt x="324" y="385"/>
                      <a:pt x="406" y="335"/>
                    </a:cubicBezTo>
                    <a:cubicBezTo>
                      <a:pt x="438" y="317"/>
                      <a:pt x="459" y="304"/>
                      <a:pt x="491" y="285"/>
                    </a:cubicBezTo>
                    <a:cubicBezTo>
                      <a:pt x="588" y="225"/>
                      <a:pt x="614" y="254"/>
                      <a:pt x="656" y="254"/>
                    </a:cubicBezTo>
                    <a:cubicBezTo>
                      <a:pt x="654" y="323"/>
                      <a:pt x="646" y="286"/>
                      <a:pt x="552" y="320"/>
                    </a:cubicBezTo>
                    <a:cubicBezTo>
                      <a:pt x="516" y="333"/>
                      <a:pt x="506" y="337"/>
                      <a:pt x="497" y="383"/>
                    </a:cubicBezTo>
                    <a:cubicBezTo>
                      <a:pt x="480" y="466"/>
                      <a:pt x="485" y="467"/>
                      <a:pt x="496" y="542"/>
                    </a:cubicBezTo>
                    <a:cubicBezTo>
                      <a:pt x="428" y="558"/>
                      <a:pt x="395" y="589"/>
                      <a:pt x="313" y="597"/>
                    </a:cubicBezTo>
                    <a:cubicBezTo>
                      <a:pt x="220" y="605"/>
                      <a:pt x="234" y="551"/>
                      <a:pt x="97" y="551"/>
                    </a:cubicBezTo>
                    <a:cubicBezTo>
                      <a:pt x="10" y="551"/>
                      <a:pt x="0" y="649"/>
                      <a:pt x="78" y="747"/>
                    </a:cubicBezTo>
                    <a:cubicBezTo>
                      <a:pt x="103" y="778"/>
                      <a:pt x="226" y="898"/>
                      <a:pt x="266" y="898"/>
                    </a:cubicBezTo>
                    <a:cubicBezTo>
                      <a:pt x="408" y="898"/>
                      <a:pt x="597" y="749"/>
                      <a:pt x="586" y="860"/>
                    </a:cubicBezTo>
                    <a:cubicBezTo>
                      <a:pt x="575" y="968"/>
                      <a:pt x="564" y="969"/>
                      <a:pt x="527" y="1006"/>
                    </a:cubicBezTo>
                    <a:cubicBezTo>
                      <a:pt x="470" y="1062"/>
                      <a:pt x="381" y="1175"/>
                      <a:pt x="269" y="1133"/>
                    </a:cubicBezTo>
                    <a:cubicBezTo>
                      <a:pt x="243" y="1123"/>
                      <a:pt x="4" y="963"/>
                      <a:pt x="4" y="1127"/>
                    </a:cubicBezTo>
                    <a:cubicBezTo>
                      <a:pt x="4" y="1179"/>
                      <a:pt x="51" y="1201"/>
                      <a:pt x="92" y="1216"/>
                    </a:cubicBezTo>
                    <a:cubicBezTo>
                      <a:pt x="120" y="1227"/>
                      <a:pt x="136" y="1227"/>
                      <a:pt x="162" y="1239"/>
                    </a:cubicBezTo>
                    <a:lnTo>
                      <a:pt x="191" y="1253"/>
                    </a:lnTo>
                    <a:cubicBezTo>
                      <a:pt x="223" y="1263"/>
                      <a:pt x="218" y="1253"/>
                      <a:pt x="272" y="1273"/>
                    </a:cubicBezTo>
                    <a:lnTo>
                      <a:pt x="373" y="1298"/>
                    </a:lnTo>
                    <a:cubicBezTo>
                      <a:pt x="489" y="1319"/>
                      <a:pt x="418" y="1330"/>
                      <a:pt x="588" y="1330"/>
                    </a:cubicBezTo>
                    <a:cubicBezTo>
                      <a:pt x="604" y="1330"/>
                      <a:pt x="684" y="1300"/>
                      <a:pt x="701" y="1282"/>
                    </a:cubicBezTo>
                    <a:cubicBezTo>
                      <a:pt x="743" y="1238"/>
                      <a:pt x="743" y="1231"/>
                      <a:pt x="771" y="1175"/>
                    </a:cubicBezTo>
                    <a:cubicBezTo>
                      <a:pt x="802" y="1114"/>
                      <a:pt x="832" y="1048"/>
                      <a:pt x="848" y="980"/>
                    </a:cubicBezTo>
                    <a:cubicBezTo>
                      <a:pt x="858" y="939"/>
                      <a:pt x="867" y="930"/>
                      <a:pt x="867" y="906"/>
                    </a:cubicBezTo>
                    <a:cubicBezTo>
                      <a:pt x="867" y="706"/>
                      <a:pt x="786" y="635"/>
                      <a:pt x="1104" y="635"/>
                    </a:cubicBezTo>
                    <a:cubicBezTo>
                      <a:pt x="1156" y="635"/>
                      <a:pt x="1200" y="656"/>
                      <a:pt x="1236" y="650"/>
                    </a:cubicBezTo>
                    <a:cubicBezTo>
                      <a:pt x="1353" y="628"/>
                      <a:pt x="1334" y="509"/>
                      <a:pt x="1301" y="464"/>
                    </a:cubicBezTo>
                    <a:cubicBezTo>
                      <a:pt x="1262" y="410"/>
                      <a:pt x="1126" y="348"/>
                      <a:pt x="1045" y="348"/>
                    </a:cubicBezTo>
                    <a:cubicBezTo>
                      <a:pt x="796" y="348"/>
                      <a:pt x="865" y="402"/>
                      <a:pt x="801" y="426"/>
                    </a:cubicBezTo>
                    <a:cubicBezTo>
                      <a:pt x="745" y="447"/>
                      <a:pt x="723" y="391"/>
                      <a:pt x="789" y="328"/>
                    </a:cubicBezTo>
                    <a:cubicBezTo>
                      <a:pt x="820" y="298"/>
                      <a:pt x="836" y="302"/>
                      <a:pt x="865" y="278"/>
                    </a:cubicBezTo>
                    <a:cubicBezTo>
                      <a:pt x="890" y="257"/>
                      <a:pt x="900" y="244"/>
                      <a:pt x="928" y="222"/>
                    </a:cubicBezTo>
                    <a:cubicBezTo>
                      <a:pt x="1010" y="158"/>
                      <a:pt x="975" y="91"/>
                      <a:pt x="910" y="51"/>
                    </a:cubicBezTo>
                    <a:lnTo>
                      <a:pt x="791" y="0"/>
                    </a:lnTo>
                    <a:lnTo>
                      <a:pt x="537" y="51"/>
                    </a:lnTo>
                    <a:cubicBezTo>
                      <a:pt x="477" y="68"/>
                      <a:pt x="325" y="151"/>
                      <a:pt x="290" y="177"/>
                    </a:cubicBezTo>
                    <a:cubicBezTo>
                      <a:pt x="241" y="214"/>
                      <a:pt x="196" y="269"/>
                      <a:pt x="192" y="332"/>
                    </a:cubicBezTo>
                    <a:cubicBezTo>
                      <a:pt x="190" y="364"/>
                      <a:pt x="212" y="401"/>
                      <a:pt x="224" y="4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FEA07D1C-D375-4F55-AB53-36D14C973F84}"/>
                </a:ext>
              </a:extLst>
            </p:cNvPr>
            <p:cNvGrpSpPr/>
            <p:nvPr/>
          </p:nvGrpSpPr>
          <p:grpSpPr>
            <a:xfrm>
              <a:off x="7088496" y="5329775"/>
              <a:ext cx="487527" cy="574585"/>
              <a:chOff x="7333022" y="5329775"/>
              <a:chExt cx="487527" cy="574585"/>
            </a:xfrm>
            <a:grpFill/>
          </p:grpSpPr>
          <p:sp>
            <p:nvSpPr>
              <p:cNvPr id="117" name="Freeform 35">
                <a:extLst>
                  <a:ext uri="{FF2B5EF4-FFF2-40B4-BE49-F238E27FC236}">
                    <a16:creationId xmlns:a16="http://schemas.microsoft.com/office/drawing/2014/main" id="{A9A466D3-4E69-4935-A6D4-7E1F07208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3022" y="5329775"/>
                <a:ext cx="487527" cy="574585"/>
              </a:xfrm>
              <a:custGeom>
                <a:avLst/>
                <a:gdLst>
                  <a:gd name="T0" fmla="*/ 730 w 1729"/>
                  <a:gd name="T1" fmla="*/ 127 h 2015"/>
                  <a:gd name="T2" fmla="*/ 750 w 1729"/>
                  <a:gd name="T3" fmla="*/ 200 h 2015"/>
                  <a:gd name="T4" fmla="*/ 772 w 1729"/>
                  <a:gd name="T5" fmla="*/ 627 h 2015"/>
                  <a:gd name="T6" fmla="*/ 771 w 1729"/>
                  <a:gd name="T7" fmla="*/ 718 h 2015"/>
                  <a:gd name="T8" fmla="*/ 341 w 1729"/>
                  <a:gd name="T9" fmla="*/ 914 h 2015"/>
                  <a:gd name="T10" fmla="*/ 162 w 1729"/>
                  <a:gd name="T11" fmla="*/ 813 h 2015"/>
                  <a:gd name="T12" fmla="*/ 80 w 1729"/>
                  <a:gd name="T13" fmla="*/ 806 h 2015"/>
                  <a:gd name="T14" fmla="*/ 10 w 1729"/>
                  <a:gd name="T15" fmla="*/ 1024 h 2015"/>
                  <a:gd name="T16" fmla="*/ 122 w 1729"/>
                  <a:gd name="T17" fmla="*/ 1208 h 2015"/>
                  <a:gd name="T18" fmla="*/ 569 w 1729"/>
                  <a:gd name="T19" fmla="*/ 1227 h 2015"/>
                  <a:gd name="T20" fmla="*/ 637 w 1729"/>
                  <a:gd name="T21" fmla="*/ 1193 h 2015"/>
                  <a:gd name="T22" fmla="*/ 395 w 1729"/>
                  <a:gd name="T23" fmla="*/ 1536 h 2015"/>
                  <a:gd name="T24" fmla="*/ 312 w 1729"/>
                  <a:gd name="T25" fmla="*/ 1597 h 2015"/>
                  <a:gd name="T26" fmla="*/ 263 w 1729"/>
                  <a:gd name="T27" fmla="*/ 1624 h 2015"/>
                  <a:gd name="T28" fmla="*/ 61 w 1729"/>
                  <a:gd name="T29" fmla="*/ 1795 h 2015"/>
                  <a:gd name="T30" fmla="*/ 256 w 1729"/>
                  <a:gd name="T31" fmla="*/ 2015 h 2015"/>
                  <a:gd name="T32" fmla="*/ 438 w 1729"/>
                  <a:gd name="T33" fmla="*/ 1986 h 2015"/>
                  <a:gd name="T34" fmla="*/ 560 w 1729"/>
                  <a:gd name="T35" fmla="*/ 1938 h 2015"/>
                  <a:gd name="T36" fmla="*/ 609 w 1729"/>
                  <a:gd name="T37" fmla="*/ 1903 h 2015"/>
                  <a:gd name="T38" fmla="*/ 667 w 1729"/>
                  <a:gd name="T39" fmla="*/ 1876 h 2015"/>
                  <a:gd name="T40" fmla="*/ 822 w 1729"/>
                  <a:gd name="T41" fmla="*/ 1692 h 2015"/>
                  <a:gd name="T42" fmla="*/ 891 w 1729"/>
                  <a:gd name="T43" fmla="*/ 1591 h 2015"/>
                  <a:gd name="T44" fmla="*/ 1006 w 1729"/>
                  <a:gd name="T45" fmla="*/ 1360 h 2015"/>
                  <a:gd name="T46" fmla="*/ 1037 w 1729"/>
                  <a:gd name="T47" fmla="*/ 1306 h 2015"/>
                  <a:gd name="T48" fmla="*/ 1132 w 1729"/>
                  <a:gd name="T49" fmla="*/ 1063 h 2015"/>
                  <a:gd name="T50" fmla="*/ 1155 w 1729"/>
                  <a:gd name="T51" fmla="*/ 1001 h 2015"/>
                  <a:gd name="T52" fmla="*/ 1236 w 1729"/>
                  <a:gd name="T53" fmla="*/ 912 h 2015"/>
                  <a:gd name="T54" fmla="*/ 1729 w 1729"/>
                  <a:gd name="T55" fmla="*/ 694 h 2015"/>
                  <a:gd name="T56" fmla="*/ 1378 w 1729"/>
                  <a:gd name="T57" fmla="*/ 564 h 2015"/>
                  <a:gd name="T58" fmla="*/ 1187 w 1729"/>
                  <a:gd name="T59" fmla="*/ 575 h 2015"/>
                  <a:gd name="T60" fmla="*/ 1151 w 1729"/>
                  <a:gd name="T61" fmla="*/ 247 h 2015"/>
                  <a:gd name="T62" fmla="*/ 978 w 1729"/>
                  <a:gd name="T63" fmla="*/ 65 h 2015"/>
                  <a:gd name="T64" fmla="*/ 857 w 1729"/>
                  <a:gd name="T65" fmla="*/ 0 h 2015"/>
                  <a:gd name="T66" fmla="*/ 767 w 1729"/>
                  <a:gd name="T67" fmla="*/ 36 h 2015"/>
                  <a:gd name="T68" fmla="*/ 730 w 1729"/>
                  <a:gd name="T69" fmla="*/ 127 h 2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29" h="2015">
                    <a:moveTo>
                      <a:pt x="730" y="127"/>
                    </a:moveTo>
                    <a:cubicBezTo>
                      <a:pt x="730" y="151"/>
                      <a:pt x="742" y="175"/>
                      <a:pt x="750" y="200"/>
                    </a:cubicBezTo>
                    <a:cubicBezTo>
                      <a:pt x="790" y="330"/>
                      <a:pt x="783" y="495"/>
                      <a:pt x="772" y="627"/>
                    </a:cubicBezTo>
                    <a:cubicBezTo>
                      <a:pt x="770" y="654"/>
                      <a:pt x="775" y="693"/>
                      <a:pt x="771" y="718"/>
                    </a:cubicBezTo>
                    <a:cubicBezTo>
                      <a:pt x="751" y="835"/>
                      <a:pt x="454" y="939"/>
                      <a:pt x="341" y="914"/>
                    </a:cubicBezTo>
                    <a:cubicBezTo>
                      <a:pt x="234" y="890"/>
                      <a:pt x="244" y="821"/>
                      <a:pt x="162" y="813"/>
                    </a:cubicBezTo>
                    <a:cubicBezTo>
                      <a:pt x="144" y="811"/>
                      <a:pt x="86" y="804"/>
                      <a:pt x="80" y="806"/>
                    </a:cubicBezTo>
                    <a:cubicBezTo>
                      <a:pt x="0" y="824"/>
                      <a:pt x="10" y="958"/>
                      <a:pt x="10" y="1024"/>
                    </a:cubicBezTo>
                    <a:cubicBezTo>
                      <a:pt x="10" y="1052"/>
                      <a:pt x="72" y="1166"/>
                      <a:pt x="122" y="1208"/>
                    </a:cubicBezTo>
                    <a:cubicBezTo>
                      <a:pt x="256" y="1320"/>
                      <a:pt x="426" y="1342"/>
                      <a:pt x="569" y="1227"/>
                    </a:cubicBezTo>
                    <a:cubicBezTo>
                      <a:pt x="598" y="1204"/>
                      <a:pt x="591" y="1194"/>
                      <a:pt x="637" y="1193"/>
                    </a:cubicBezTo>
                    <a:cubicBezTo>
                      <a:pt x="630" y="1276"/>
                      <a:pt x="466" y="1480"/>
                      <a:pt x="395" y="1536"/>
                    </a:cubicBezTo>
                    <a:cubicBezTo>
                      <a:pt x="361" y="1562"/>
                      <a:pt x="354" y="1575"/>
                      <a:pt x="312" y="1597"/>
                    </a:cubicBezTo>
                    <a:cubicBezTo>
                      <a:pt x="291" y="1608"/>
                      <a:pt x="281" y="1612"/>
                      <a:pt x="263" y="1624"/>
                    </a:cubicBezTo>
                    <a:cubicBezTo>
                      <a:pt x="164" y="1684"/>
                      <a:pt x="61" y="1608"/>
                      <a:pt x="61" y="1795"/>
                    </a:cubicBezTo>
                    <a:cubicBezTo>
                      <a:pt x="61" y="1902"/>
                      <a:pt x="158" y="2015"/>
                      <a:pt x="256" y="2015"/>
                    </a:cubicBezTo>
                    <a:cubicBezTo>
                      <a:pt x="397" y="2015"/>
                      <a:pt x="317" y="2003"/>
                      <a:pt x="438" y="1986"/>
                    </a:cubicBezTo>
                    <a:lnTo>
                      <a:pt x="560" y="1938"/>
                    </a:lnTo>
                    <a:cubicBezTo>
                      <a:pt x="578" y="1927"/>
                      <a:pt x="588" y="1915"/>
                      <a:pt x="609" y="1903"/>
                    </a:cubicBezTo>
                    <a:cubicBezTo>
                      <a:pt x="633" y="1888"/>
                      <a:pt x="645" y="1890"/>
                      <a:pt x="667" y="1876"/>
                    </a:cubicBezTo>
                    <a:cubicBezTo>
                      <a:pt x="738" y="1831"/>
                      <a:pt x="790" y="1735"/>
                      <a:pt x="822" y="1692"/>
                    </a:cubicBezTo>
                    <a:cubicBezTo>
                      <a:pt x="851" y="1652"/>
                      <a:pt x="867" y="1640"/>
                      <a:pt x="891" y="1591"/>
                    </a:cubicBezTo>
                    <a:cubicBezTo>
                      <a:pt x="929" y="1514"/>
                      <a:pt x="966" y="1439"/>
                      <a:pt x="1006" y="1360"/>
                    </a:cubicBezTo>
                    <a:cubicBezTo>
                      <a:pt x="1019" y="1335"/>
                      <a:pt x="1026" y="1328"/>
                      <a:pt x="1037" y="1306"/>
                    </a:cubicBezTo>
                    <a:cubicBezTo>
                      <a:pt x="1073" y="1230"/>
                      <a:pt x="1111" y="1145"/>
                      <a:pt x="1132" y="1063"/>
                    </a:cubicBezTo>
                    <a:cubicBezTo>
                      <a:pt x="1144" y="1016"/>
                      <a:pt x="1135" y="1039"/>
                      <a:pt x="1155" y="1001"/>
                    </a:cubicBezTo>
                    <a:cubicBezTo>
                      <a:pt x="1178" y="959"/>
                      <a:pt x="1194" y="935"/>
                      <a:pt x="1236" y="912"/>
                    </a:cubicBezTo>
                    <a:cubicBezTo>
                      <a:pt x="1404" y="823"/>
                      <a:pt x="1729" y="909"/>
                      <a:pt x="1729" y="694"/>
                    </a:cubicBezTo>
                    <a:cubicBezTo>
                      <a:pt x="1729" y="591"/>
                      <a:pt x="1501" y="532"/>
                      <a:pt x="1378" y="564"/>
                    </a:cubicBezTo>
                    <a:cubicBezTo>
                      <a:pt x="1356" y="570"/>
                      <a:pt x="1187" y="640"/>
                      <a:pt x="1187" y="575"/>
                    </a:cubicBezTo>
                    <a:cubicBezTo>
                      <a:pt x="1187" y="414"/>
                      <a:pt x="1289" y="383"/>
                      <a:pt x="1151" y="247"/>
                    </a:cubicBezTo>
                    <a:cubicBezTo>
                      <a:pt x="1090" y="188"/>
                      <a:pt x="1075" y="147"/>
                      <a:pt x="978" y="65"/>
                    </a:cubicBezTo>
                    <a:cubicBezTo>
                      <a:pt x="941" y="34"/>
                      <a:pt x="921" y="0"/>
                      <a:pt x="857" y="0"/>
                    </a:cubicBezTo>
                    <a:cubicBezTo>
                      <a:pt x="817" y="0"/>
                      <a:pt x="786" y="12"/>
                      <a:pt x="767" y="36"/>
                    </a:cubicBezTo>
                    <a:cubicBezTo>
                      <a:pt x="751" y="56"/>
                      <a:pt x="730" y="95"/>
                      <a:pt x="730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18" name="Freeform 37">
                <a:extLst>
                  <a:ext uri="{FF2B5EF4-FFF2-40B4-BE49-F238E27FC236}">
                    <a16:creationId xmlns:a16="http://schemas.microsoft.com/office/drawing/2014/main" id="{D4188C29-0487-4F67-BAFD-9DF394339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4170" y="5739916"/>
                <a:ext cx="154770" cy="147032"/>
              </a:xfrm>
              <a:custGeom>
                <a:avLst/>
                <a:gdLst>
                  <a:gd name="T0" fmla="*/ 363 w 550"/>
                  <a:gd name="T1" fmla="*/ 516 h 516"/>
                  <a:gd name="T2" fmla="*/ 524 w 550"/>
                  <a:gd name="T3" fmla="*/ 262 h 516"/>
                  <a:gd name="T4" fmla="*/ 450 w 550"/>
                  <a:gd name="T5" fmla="*/ 176 h 516"/>
                  <a:gd name="T6" fmla="*/ 67 w 550"/>
                  <a:gd name="T7" fmla="*/ 0 h 516"/>
                  <a:gd name="T8" fmla="*/ 20 w 550"/>
                  <a:gd name="T9" fmla="*/ 157 h 516"/>
                  <a:gd name="T10" fmla="*/ 63 w 550"/>
                  <a:gd name="T11" fmla="*/ 233 h 516"/>
                  <a:gd name="T12" fmla="*/ 99 w 550"/>
                  <a:gd name="T13" fmla="*/ 315 h 516"/>
                  <a:gd name="T14" fmla="*/ 363 w 550"/>
                  <a:gd name="T15" fmla="*/ 516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0" h="516">
                    <a:moveTo>
                      <a:pt x="363" y="516"/>
                    </a:moveTo>
                    <a:cubicBezTo>
                      <a:pt x="550" y="516"/>
                      <a:pt x="524" y="376"/>
                      <a:pt x="524" y="262"/>
                    </a:cubicBezTo>
                    <a:cubicBezTo>
                      <a:pt x="524" y="246"/>
                      <a:pt x="491" y="223"/>
                      <a:pt x="450" y="176"/>
                    </a:cubicBezTo>
                    <a:cubicBezTo>
                      <a:pt x="343" y="53"/>
                      <a:pt x="249" y="0"/>
                      <a:pt x="67" y="0"/>
                    </a:cubicBezTo>
                    <a:cubicBezTo>
                      <a:pt x="9" y="0"/>
                      <a:pt x="0" y="107"/>
                      <a:pt x="20" y="157"/>
                    </a:cubicBezTo>
                    <a:cubicBezTo>
                      <a:pt x="30" y="183"/>
                      <a:pt x="49" y="206"/>
                      <a:pt x="63" y="233"/>
                    </a:cubicBezTo>
                    <a:cubicBezTo>
                      <a:pt x="78" y="263"/>
                      <a:pt x="82" y="288"/>
                      <a:pt x="99" y="315"/>
                    </a:cubicBezTo>
                    <a:cubicBezTo>
                      <a:pt x="138" y="380"/>
                      <a:pt x="276" y="516"/>
                      <a:pt x="363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9C2C456A-09DA-4BB6-A5EA-FD29310198E4}"/>
              </a:ext>
            </a:extLst>
          </p:cNvPr>
          <p:cNvGrpSpPr/>
          <p:nvPr/>
        </p:nvGrpSpPr>
        <p:grpSpPr>
          <a:xfrm>
            <a:off x="5470801" y="848016"/>
            <a:ext cx="1261074" cy="1246628"/>
            <a:chOff x="4065588" y="1646238"/>
            <a:chExt cx="969963" cy="958850"/>
          </a:xfrm>
          <a:solidFill>
            <a:schemeClr val="bg1"/>
          </a:solidFill>
        </p:grpSpPr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FACD871E-5E59-49F9-B624-35AE35EB0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B1A34529-6730-4408-B1AB-3699768F9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4" name="Freeform 7">
              <a:extLst>
                <a:ext uri="{FF2B5EF4-FFF2-40B4-BE49-F238E27FC236}">
                  <a16:creationId xmlns:a16="http://schemas.microsoft.com/office/drawing/2014/main" id="{3970E8C0-B547-49B0-B7B8-145B4094D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5" name="Freeform 8">
              <a:extLst>
                <a:ext uri="{FF2B5EF4-FFF2-40B4-BE49-F238E27FC236}">
                  <a16:creationId xmlns:a16="http://schemas.microsoft.com/office/drawing/2014/main" id="{1EE38B92-5F64-42E0-B2B6-203017C8C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6" name="Freeform 9">
              <a:extLst>
                <a:ext uri="{FF2B5EF4-FFF2-40B4-BE49-F238E27FC236}">
                  <a16:creationId xmlns:a16="http://schemas.microsoft.com/office/drawing/2014/main" id="{16805E50-203E-4854-B22F-199D89EF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7" name="Freeform 10">
              <a:extLst>
                <a:ext uri="{FF2B5EF4-FFF2-40B4-BE49-F238E27FC236}">
                  <a16:creationId xmlns:a16="http://schemas.microsoft.com/office/drawing/2014/main" id="{290A8E02-BAD4-4405-A269-6E4F2E96D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8" name="Freeform 11">
              <a:extLst>
                <a:ext uri="{FF2B5EF4-FFF2-40B4-BE49-F238E27FC236}">
                  <a16:creationId xmlns:a16="http://schemas.microsoft.com/office/drawing/2014/main" id="{680B639A-A73A-4B74-8291-820CAD7AB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29" name="Freeform 12">
              <a:extLst>
                <a:ext uri="{FF2B5EF4-FFF2-40B4-BE49-F238E27FC236}">
                  <a16:creationId xmlns:a16="http://schemas.microsoft.com/office/drawing/2014/main" id="{A9813435-A4E8-4CE7-A6E4-2DCE6EE25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0" name="Freeform 13">
              <a:extLst>
                <a:ext uri="{FF2B5EF4-FFF2-40B4-BE49-F238E27FC236}">
                  <a16:creationId xmlns:a16="http://schemas.microsoft.com/office/drawing/2014/main" id="{1B4C412D-A5D2-4275-9FA1-13E10FBC67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1" name="Freeform 14">
              <a:extLst>
                <a:ext uri="{FF2B5EF4-FFF2-40B4-BE49-F238E27FC236}">
                  <a16:creationId xmlns:a16="http://schemas.microsoft.com/office/drawing/2014/main" id="{410E041F-D3C9-4B08-A535-7AFD70150B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2" name="Freeform 15">
              <a:extLst>
                <a:ext uri="{FF2B5EF4-FFF2-40B4-BE49-F238E27FC236}">
                  <a16:creationId xmlns:a16="http://schemas.microsoft.com/office/drawing/2014/main" id="{0F7E388E-23D7-4689-B575-A3A23C1605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058ECCBA-71F3-446A-9D41-2AF5322FCB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4" name="Freeform 17">
              <a:extLst>
                <a:ext uri="{FF2B5EF4-FFF2-40B4-BE49-F238E27FC236}">
                  <a16:creationId xmlns:a16="http://schemas.microsoft.com/office/drawing/2014/main" id="{30CB7117-3F62-485B-AC02-555CEDCE05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5" name="Freeform 18">
              <a:extLst>
                <a:ext uri="{FF2B5EF4-FFF2-40B4-BE49-F238E27FC236}">
                  <a16:creationId xmlns:a16="http://schemas.microsoft.com/office/drawing/2014/main" id="{DFF8B5D3-B107-4F5C-88C3-91C947C4C5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6" name="Freeform 19">
              <a:extLst>
                <a:ext uri="{FF2B5EF4-FFF2-40B4-BE49-F238E27FC236}">
                  <a16:creationId xmlns:a16="http://schemas.microsoft.com/office/drawing/2014/main" id="{0FD52AC2-91C2-45E1-AB39-EA5412AEFF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7" name="Freeform 20">
              <a:extLst>
                <a:ext uri="{FF2B5EF4-FFF2-40B4-BE49-F238E27FC236}">
                  <a16:creationId xmlns:a16="http://schemas.microsoft.com/office/drawing/2014/main" id="{7169669B-8C1F-4949-8442-A9F7B219EE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8" name="Freeform 21">
              <a:extLst>
                <a:ext uri="{FF2B5EF4-FFF2-40B4-BE49-F238E27FC236}">
                  <a16:creationId xmlns:a16="http://schemas.microsoft.com/office/drawing/2014/main" id="{126B000D-936F-4052-9E8C-DBD885061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01A1D06B-008E-4FD6-B762-EB4957B8C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2B5CD12E-CE01-4FF8-9C39-FC424BAB2C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1" name="Freeform 24">
              <a:extLst>
                <a:ext uri="{FF2B5EF4-FFF2-40B4-BE49-F238E27FC236}">
                  <a16:creationId xmlns:a16="http://schemas.microsoft.com/office/drawing/2014/main" id="{637E4A11-CDA2-494F-9341-A7B95EC27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2" name="Freeform 25">
              <a:extLst>
                <a:ext uri="{FF2B5EF4-FFF2-40B4-BE49-F238E27FC236}">
                  <a16:creationId xmlns:a16="http://schemas.microsoft.com/office/drawing/2014/main" id="{628EA20E-B82C-4980-9917-248D8FC51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3" name="Freeform 26">
              <a:extLst>
                <a:ext uri="{FF2B5EF4-FFF2-40B4-BE49-F238E27FC236}">
                  <a16:creationId xmlns:a16="http://schemas.microsoft.com/office/drawing/2014/main" id="{A8DEE6D6-42F1-43AA-B873-F5C60E1A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27">
              <a:extLst>
                <a:ext uri="{FF2B5EF4-FFF2-40B4-BE49-F238E27FC236}">
                  <a16:creationId xmlns:a16="http://schemas.microsoft.com/office/drawing/2014/main" id="{771C686E-07BC-4551-9E1A-7C086341C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5" name="Freeform 28">
              <a:extLst>
                <a:ext uri="{FF2B5EF4-FFF2-40B4-BE49-F238E27FC236}">
                  <a16:creationId xmlns:a16="http://schemas.microsoft.com/office/drawing/2014/main" id="{35A41A92-5686-4D88-A0A2-CF67F8B2B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6" name="Freeform 29">
              <a:extLst>
                <a:ext uri="{FF2B5EF4-FFF2-40B4-BE49-F238E27FC236}">
                  <a16:creationId xmlns:a16="http://schemas.microsoft.com/office/drawing/2014/main" id="{3284D659-F426-4E84-B2CE-71332C22B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Freeform 30">
              <a:extLst>
                <a:ext uri="{FF2B5EF4-FFF2-40B4-BE49-F238E27FC236}">
                  <a16:creationId xmlns:a16="http://schemas.microsoft.com/office/drawing/2014/main" id="{2D9996A0-EB79-4D71-A262-4CC24B676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31">
              <a:extLst>
                <a:ext uri="{FF2B5EF4-FFF2-40B4-BE49-F238E27FC236}">
                  <a16:creationId xmlns:a16="http://schemas.microsoft.com/office/drawing/2014/main" id="{6AC0AD3A-6639-4FD7-A637-FDB4EF573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1B54BC4E-7388-4728-A01B-60E568041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D62FF53-4242-45D7-9276-50AAC04C9B6F}"/>
              </a:ext>
            </a:extLst>
          </p:cNvPr>
          <p:cNvGrpSpPr/>
          <p:nvPr/>
        </p:nvGrpSpPr>
        <p:grpSpPr>
          <a:xfrm>
            <a:off x="4050670" y="5903555"/>
            <a:ext cx="4090660" cy="340405"/>
            <a:chOff x="4381430" y="2966360"/>
            <a:chExt cx="4090660" cy="340405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36205CA-26EE-49E3-8CD1-ED6EF4AEE41C}"/>
                </a:ext>
              </a:extLst>
            </p:cNvPr>
            <p:cNvGrpSpPr/>
            <p:nvPr/>
          </p:nvGrpSpPr>
          <p:grpSpPr>
            <a:xfrm>
              <a:off x="4381430" y="2966360"/>
              <a:ext cx="1765370" cy="340405"/>
              <a:chOff x="4381430" y="2859397"/>
              <a:chExt cx="1765370" cy="340405"/>
            </a:xfrm>
          </p:grpSpPr>
          <p:sp>
            <p:nvSpPr>
              <p:cNvPr id="56" name="矩形: 圆角 55">
                <a:extLst>
                  <a:ext uri="{FF2B5EF4-FFF2-40B4-BE49-F238E27FC236}">
                    <a16:creationId xmlns:a16="http://schemas.microsoft.com/office/drawing/2014/main" id="{D4791B52-F4FD-4411-A5F8-78DC93A02F66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副标题 16">
                <a:extLst>
                  <a:ext uri="{FF2B5EF4-FFF2-40B4-BE49-F238E27FC236}">
                    <a16:creationId xmlns:a16="http://schemas.microsoft.com/office/drawing/2014/main" id="{AFCE5FD3-A6E4-4B69-927C-7EE5EE85CA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17866" y="2867413"/>
                <a:ext cx="692497" cy="288220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r>
                  <a:rPr lang="zh-CN" altLang="en-US" dirty="0">
                    <a:solidFill>
                      <a:schemeClr val="bg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冯旻昱</a:t>
                </a:r>
                <a:endParaRPr lang="en-US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033DEA2-5741-45F4-AAD9-8F7723E54CD1}"/>
                </a:ext>
              </a:extLst>
            </p:cNvPr>
            <p:cNvGrpSpPr/>
            <p:nvPr/>
          </p:nvGrpSpPr>
          <p:grpSpPr>
            <a:xfrm>
              <a:off x="6706720" y="2966360"/>
              <a:ext cx="1765370" cy="340405"/>
              <a:chOff x="4381430" y="2859397"/>
              <a:chExt cx="1765370" cy="340405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5785A2EF-3D15-486B-860F-718362246C1C}"/>
                  </a:ext>
                </a:extLst>
              </p:cNvPr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5" name="副标题 16">
                <a:extLst>
                  <a:ext uri="{FF2B5EF4-FFF2-40B4-BE49-F238E27FC236}">
                    <a16:creationId xmlns:a16="http://schemas.microsoft.com/office/drawing/2014/main" id="{424AEEE3-EA88-4DED-B5D2-08BC4180CD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53748" y="2859815"/>
                <a:ext cx="820738" cy="303416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ts val="0"/>
                  </a:spcBef>
                </a:pPr>
                <a:fld id="{2BFE94F2-C237-4770-BDAE-6C79DBB98CFA}" type="datetime1">
                  <a:rPr lang="en-US" altLang="zh-CN" smtClean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12/3/25</a:t>
                </a:fld>
                <a:endPara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3628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算法实现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372726" y="326342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pSp>
        <p:nvGrpSpPr>
          <p:cNvPr id="6" name="Group 4"/>
          <p:cNvGrpSpPr>
            <a:grpSpLocks/>
          </p:cNvGrpSpPr>
          <p:nvPr/>
        </p:nvGrpSpPr>
        <p:grpSpPr bwMode="auto">
          <a:xfrm>
            <a:off x="2008485" y="1721662"/>
            <a:ext cx="7305675" cy="1265238"/>
            <a:chOff x="438" y="1776"/>
            <a:chExt cx="4602" cy="797"/>
          </a:xfrm>
        </p:grpSpPr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1728" y="2208"/>
              <a:ext cx="24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kumimoji="1" lang="zh-CN" altLang="en-US" sz="3200" b="1">
                  <a:latin typeface="幼圆" panose="02010509060101010101" pitchFamily="49" charset="-122"/>
                  <a:ea typeface="幼圆" panose="02010509060101010101" pitchFamily="49" charset="-122"/>
                </a:rPr>
                <a:t> </a:t>
              </a:r>
            </a:p>
          </p:txBody>
        </p:sp>
        <p:grpSp>
          <p:nvGrpSpPr>
            <p:cNvPr id="8" name="Group 6"/>
            <p:cNvGrpSpPr>
              <a:grpSpLocks/>
            </p:cNvGrpSpPr>
            <p:nvPr/>
          </p:nvGrpSpPr>
          <p:grpSpPr bwMode="auto">
            <a:xfrm>
              <a:off x="864" y="1776"/>
              <a:ext cx="4176" cy="672"/>
              <a:chOff x="528" y="432"/>
              <a:chExt cx="4176" cy="67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528" y="432"/>
                <a:ext cx="4176" cy="672"/>
              </a:xfrm>
              <a:prstGeom prst="rect">
                <a:avLst/>
              </a:prstGeom>
              <a:noFill/>
              <a:ln w="85725" cap="sq" cmpd="thickThin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17961" dir="2700000" algn="ctr" rotWithShape="0">
                        <a:srgbClr val="5C1F3D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" name="Line 8"/>
              <p:cNvSpPr>
                <a:spLocks noChangeShapeType="1"/>
              </p:cNvSpPr>
              <p:nvPr/>
            </p:nvSpPr>
            <p:spPr bwMode="auto">
              <a:xfrm>
                <a:off x="528" y="768"/>
                <a:ext cx="4176" cy="0"/>
              </a:xfrm>
              <a:prstGeom prst="line">
                <a:avLst/>
              </a:prstGeom>
              <a:noFill/>
              <a:ln w="28575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2" name="Line 9"/>
              <p:cNvSpPr>
                <a:spLocks noChangeShapeType="1"/>
              </p:cNvSpPr>
              <p:nvPr/>
            </p:nvSpPr>
            <p:spPr bwMode="auto">
              <a:xfrm>
                <a:off x="1200" y="432"/>
                <a:ext cx="0" cy="672"/>
              </a:xfrm>
              <a:prstGeom prst="line">
                <a:avLst/>
              </a:prstGeom>
              <a:noFill/>
              <a:ln w="28575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3" name="Line 10"/>
              <p:cNvSpPr>
                <a:spLocks noChangeShapeType="1"/>
              </p:cNvSpPr>
              <p:nvPr/>
            </p:nvSpPr>
            <p:spPr bwMode="auto">
              <a:xfrm>
                <a:off x="1920" y="432"/>
                <a:ext cx="0" cy="672"/>
              </a:xfrm>
              <a:prstGeom prst="line">
                <a:avLst/>
              </a:prstGeom>
              <a:noFill/>
              <a:ln w="28575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4" name="Line 11"/>
              <p:cNvSpPr>
                <a:spLocks noChangeShapeType="1"/>
              </p:cNvSpPr>
              <p:nvPr/>
            </p:nvSpPr>
            <p:spPr bwMode="auto">
              <a:xfrm>
                <a:off x="2640" y="432"/>
                <a:ext cx="0" cy="672"/>
              </a:xfrm>
              <a:prstGeom prst="line">
                <a:avLst/>
              </a:prstGeom>
              <a:noFill/>
              <a:ln w="28575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5" name="Line 12"/>
              <p:cNvSpPr>
                <a:spLocks noChangeShapeType="1"/>
              </p:cNvSpPr>
              <p:nvPr/>
            </p:nvSpPr>
            <p:spPr bwMode="auto">
              <a:xfrm>
                <a:off x="3360" y="432"/>
                <a:ext cx="0" cy="672"/>
              </a:xfrm>
              <a:prstGeom prst="line">
                <a:avLst/>
              </a:prstGeom>
              <a:noFill/>
              <a:ln w="28575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6" name="Rectangle 13"/>
              <p:cNvSpPr>
                <a:spLocks noChangeArrowheads="1"/>
              </p:cNvSpPr>
              <p:nvPr/>
            </p:nvSpPr>
            <p:spPr bwMode="auto">
              <a:xfrm>
                <a:off x="1314" y="488"/>
                <a:ext cx="465" cy="2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/>
              <a:p>
                <a:pPr algn="ctr">
                  <a:lnSpc>
                    <a:spcPts val="2800"/>
                  </a:lnSpc>
                  <a:defRPr/>
                </a:pPr>
                <a:r>
                  <a:rPr kumimoji="1" lang="en-US" altLang="zh-CN" sz="2750" b="1" i="1" dirty="0">
                    <a:latin typeface="Times New Roman" pitchFamily="18" charset="0"/>
                    <a:ea typeface="幼圆" pitchFamily="49" charset="-122"/>
                  </a:rPr>
                  <a:t>k</a:t>
                </a:r>
                <a:r>
                  <a:rPr kumimoji="1" lang="en-US" altLang="zh-CN" sz="2750" b="1" dirty="0">
                    <a:latin typeface="Times New Roman" pitchFamily="18" charset="0"/>
                    <a:ea typeface="幼圆" pitchFamily="49" charset="-122"/>
                  </a:rPr>
                  <a:t>[1]</a:t>
                </a:r>
              </a:p>
            </p:txBody>
          </p:sp>
          <p:sp>
            <p:nvSpPr>
              <p:cNvPr id="17" name="Line 18"/>
              <p:cNvSpPr>
                <a:spLocks noChangeShapeType="1"/>
              </p:cNvSpPr>
              <p:nvPr/>
            </p:nvSpPr>
            <p:spPr bwMode="auto">
              <a:xfrm>
                <a:off x="4032" y="432"/>
                <a:ext cx="0" cy="672"/>
              </a:xfrm>
              <a:prstGeom prst="line">
                <a:avLst/>
              </a:prstGeom>
              <a:noFill/>
              <a:ln w="28575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8" name="Line 20"/>
              <p:cNvSpPr>
                <a:spLocks noChangeShapeType="1"/>
              </p:cNvSpPr>
              <p:nvPr/>
            </p:nvSpPr>
            <p:spPr bwMode="auto">
              <a:xfrm>
                <a:off x="528" y="1056"/>
                <a:ext cx="4176" cy="0"/>
              </a:xfrm>
              <a:prstGeom prst="line">
                <a:avLst/>
              </a:prstGeom>
              <a:noFill/>
              <a:ln w="28575" cap="sq">
                <a:solidFill>
                  <a:srgbClr val="993366"/>
                </a:solidFill>
                <a:round/>
                <a:headEnd type="none" w="sm" len="sm"/>
                <a:tailEnd type="non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9" name="Rectangle 21"/>
              <p:cNvSpPr>
                <a:spLocks noChangeArrowheads="1"/>
              </p:cNvSpPr>
              <p:nvPr/>
            </p:nvSpPr>
            <p:spPr bwMode="auto">
              <a:xfrm>
                <a:off x="1419" y="794"/>
                <a:ext cx="312" cy="25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3600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900"/>
                  </a:lnSpc>
                </a:pPr>
                <a:r>
                  <a:rPr kumimoji="1" lang="en-US" altLang="zh-CN" sz="2900" b="1"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8</a:t>
                </a:r>
              </a:p>
            </p:txBody>
          </p:sp>
          <p:sp>
            <p:nvSpPr>
              <p:cNvPr id="20" name="Rectangle 25"/>
              <p:cNvSpPr>
                <a:spLocks noChangeArrowheads="1"/>
              </p:cNvSpPr>
              <p:nvPr/>
            </p:nvSpPr>
            <p:spPr bwMode="auto">
              <a:xfrm>
                <a:off x="594" y="821"/>
                <a:ext cx="537" cy="20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500"/>
                  </a:lnSpc>
                </a:pPr>
                <a:r>
                  <a:rPr kumimoji="1" lang="zh-CN" altLang="en-US" sz="29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－</a:t>
                </a:r>
                <a:r>
                  <a:rPr kumimoji="1" lang="en-US" altLang="zh-CN" sz="29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∞</a:t>
                </a:r>
              </a:p>
            </p:txBody>
          </p:sp>
          <p:sp>
            <p:nvSpPr>
              <p:cNvPr id="21" name="Rectangle 13"/>
              <p:cNvSpPr>
                <a:spLocks noChangeArrowheads="1"/>
              </p:cNvSpPr>
              <p:nvPr/>
            </p:nvSpPr>
            <p:spPr bwMode="auto">
              <a:xfrm>
                <a:off x="641" y="494"/>
                <a:ext cx="465" cy="2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/>
              <a:p>
                <a:pPr algn="ctr">
                  <a:lnSpc>
                    <a:spcPts val="2800"/>
                  </a:lnSpc>
                  <a:defRPr/>
                </a:pPr>
                <a:r>
                  <a:rPr kumimoji="1" lang="en-US" altLang="zh-CN" sz="2750" b="1" i="1" dirty="0">
                    <a:latin typeface="Times New Roman" pitchFamily="18" charset="0"/>
                    <a:ea typeface="幼圆" pitchFamily="49" charset="-122"/>
                  </a:rPr>
                  <a:t>k</a:t>
                </a:r>
                <a:r>
                  <a:rPr kumimoji="1" lang="en-US" altLang="zh-CN" sz="2750" b="1" dirty="0">
                    <a:latin typeface="Times New Roman" pitchFamily="18" charset="0"/>
                    <a:ea typeface="幼圆" pitchFamily="49" charset="-122"/>
                  </a:rPr>
                  <a:t>[0]</a:t>
                </a:r>
              </a:p>
            </p:txBody>
          </p:sp>
          <p:sp>
            <p:nvSpPr>
              <p:cNvPr id="22" name="Rectangle 13"/>
              <p:cNvSpPr>
                <a:spLocks noChangeArrowheads="1"/>
              </p:cNvSpPr>
              <p:nvPr/>
            </p:nvSpPr>
            <p:spPr bwMode="auto">
              <a:xfrm>
                <a:off x="2049" y="494"/>
                <a:ext cx="465" cy="2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/>
              <a:p>
                <a:pPr algn="ctr">
                  <a:lnSpc>
                    <a:spcPts val="2800"/>
                  </a:lnSpc>
                  <a:defRPr/>
                </a:pPr>
                <a:r>
                  <a:rPr kumimoji="1" lang="en-US" altLang="zh-CN" sz="2750" b="1" i="1" dirty="0">
                    <a:latin typeface="Times New Roman" pitchFamily="18" charset="0"/>
                    <a:ea typeface="幼圆" pitchFamily="49" charset="-122"/>
                  </a:rPr>
                  <a:t>k</a:t>
                </a:r>
                <a:r>
                  <a:rPr kumimoji="1" lang="en-US" altLang="zh-CN" sz="2750" b="1" dirty="0">
                    <a:latin typeface="Times New Roman" pitchFamily="18" charset="0"/>
                    <a:ea typeface="幼圆" pitchFamily="49" charset="-122"/>
                  </a:rPr>
                  <a:t>[2]</a:t>
                </a:r>
              </a:p>
            </p:txBody>
          </p:sp>
          <p:sp>
            <p:nvSpPr>
              <p:cNvPr id="23" name="Rectangle 13"/>
              <p:cNvSpPr>
                <a:spLocks noChangeArrowheads="1"/>
              </p:cNvSpPr>
              <p:nvPr/>
            </p:nvSpPr>
            <p:spPr bwMode="auto">
              <a:xfrm>
                <a:off x="2767" y="494"/>
                <a:ext cx="465" cy="2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/>
              <a:p>
                <a:pPr algn="ctr">
                  <a:lnSpc>
                    <a:spcPts val="2800"/>
                  </a:lnSpc>
                  <a:defRPr/>
                </a:pPr>
                <a:r>
                  <a:rPr kumimoji="1" lang="en-US" altLang="zh-CN" sz="2750" b="1" i="1" dirty="0">
                    <a:latin typeface="Times New Roman" pitchFamily="18" charset="0"/>
                    <a:ea typeface="幼圆" pitchFamily="49" charset="-122"/>
                  </a:rPr>
                  <a:t>k</a:t>
                </a:r>
                <a:r>
                  <a:rPr kumimoji="1" lang="en-US" altLang="zh-CN" sz="2750" b="1" dirty="0">
                    <a:latin typeface="Times New Roman" pitchFamily="18" charset="0"/>
                    <a:ea typeface="幼圆" pitchFamily="49" charset="-122"/>
                  </a:rPr>
                  <a:t>[3]</a:t>
                </a:r>
              </a:p>
            </p:txBody>
          </p:sp>
          <p:sp>
            <p:nvSpPr>
              <p:cNvPr id="24" name="Rectangle 13"/>
              <p:cNvSpPr>
                <a:spLocks noChangeArrowheads="1"/>
              </p:cNvSpPr>
              <p:nvPr/>
            </p:nvSpPr>
            <p:spPr bwMode="auto">
              <a:xfrm>
                <a:off x="3476" y="488"/>
                <a:ext cx="465" cy="2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/>
              <a:p>
                <a:pPr algn="ctr">
                  <a:lnSpc>
                    <a:spcPts val="2800"/>
                  </a:lnSpc>
                  <a:defRPr/>
                </a:pPr>
                <a:r>
                  <a:rPr kumimoji="1" lang="en-US" altLang="zh-CN" sz="2750" b="1" i="1" dirty="0">
                    <a:latin typeface="Times New Roman" pitchFamily="18" charset="0"/>
                    <a:ea typeface="幼圆" pitchFamily="49" charset="-122"/>
                  </a:rPr>
                  <a:t>k</a:t>
                </a:r>
                <a:r>
                  <a:rPr kumimoji="1" lang="en-US" altLang="zh-CN" sz="2750" b="1" dirty="0">
                    <a:latin typeface="Times New Roman" pitchFamily="18" charset="0"/>
                    <a:ea typeface="幼圆" pitchFamily="49" charset="-122"/>
                  </a:rPr>
                  <a:t>[4]</a:t>
                </a:r>
              </a:p>
            </p:txBody>
          </p:sp>
          <p:sp>
            <p:nvSpPr>
              <p:cNvPr id="25" name="Rectangle 13"/>
              <p:cNvSpPr>
                <a:spLocks noChangeArrowheads="1"/>
              </p:cNvSpPr>
              <p:nvPr/>
            </p:nvSpPr>
            <p:spPr bwMode="auto">
              <a:xfrm>
                <a:off x="4125" y="494"/>
                <a:ext cx="465" cy="2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/>
              <a:p>
                <a:pPr algn="ctr">
                  <a:lnSpc>
                    <a:spcPts val="2800"/>
                  </a:lnSpc>
                  <a:defRPr/>
                </a:pPr>
                <a:r>
                  <a:rPr kumimoji="1" lang="en-US" altLang="zh-CN" sz="2750" b="1" i="1" dirty="0">
                    <a:latin typeface="Times New Roman" pitchFamily="18" charset="0"/>
                    <a:ea typeface="幼圆" pitchFamily="49" charset="-122"/>
                  </a:rPr>
                  <a:t>k</a:t>
                </a:r>
                <a:r>
                  <a:rPr kumimoji="1" lang="en-US" altLang="zh-CN" sz="2750" b="1" dirty="0">
                    <a:latin typeface="Times New Roman" pitchFamily="18" charset="0"/>
                    <a:ea typeface="幼圆" pitchFamily="49" charset="-122"/>
                  </a:rPr>
                  <a:t>[5]</a:t>
                </a:r>
              </a:p>
            </p:txBody>
          </p:sp>
          <p:sp>
            <p:nvSpPr>
              <p:cNvPr id="26" name="Rectangle 21"/>
              <p:cNvSpPr>
                <a:spLocks noChangeArrowheads="1"/>
              </p:cNvSpPr>
              <p:nvPr/>
            </p:nvSpPr>
            <p:spPr bwMode="auto">
              <a:xfrm>
                <a:off x="2124" y="791"/>
                <a:ext cx="312" cy="2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3600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3000"/>
                  </a:lnSpc>
                </a:pPr>
                <a:r>
                  <a:rPr kumimoji="1" lang="en-US" altLang="zh-CN" sz="2900" b="1"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7</a:t>
                </a:r>
              </a:p>
            </p:txBody>
          </p:sp>
          <p:sp>
            <p:nvSpPr>
              <p:cNvPr id="27" name="Rectangle 21"/>
              <p:cNvSpPr>
                <a:spLocks noChangeArrowheads="1"/>
              </p:cNvSpPr>
              <p:nvPr/>
            </p:nvSpPr>
            <p:spPr bwMode="auto">
              <a:xfrm>
                <a:off x="2844" y="788"/>
                <a:ext cx="312" cy="25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3600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900"/>
                  </a:lnSpc>
                </a:pPr>
                <a:r>
                  <a:rPr kumimoji="1" lang="en-US" altLang="zh-CN" sz="2900" b="1"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28" name="Rectangle 21"/>
              <p:cNvSpPr>
                <a:spLocks noChangeArrowheads="1"/>
              </p:cNvSpPr>
              <p:nvPr/>
            </p:nvSpPr>
            <p:spPr bwMode="auto">
              <a:xfrm>
                <a:off x="3552" y="788"/>
                <a:ext cx="312" cy="25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3600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900"/>
                  </a:lnSpc>
                </a:pPr>
                <a:r>
                  <a:rPr kumimoji="1" lang="en-US" altLang="zh-CN" sz="2900" b="1"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4</a:t>
                </a:r>
              </a:p>
            </p:txBody>
          </p:sp>
          <p:sp>
            <p:nvSpPr>
              <p:cNvPr id="29" name="Rectangle 21"/>
              <p:cNvSpPr>
                <a:spLocks noChangeArrowheads="1"/>
              </p:cNvSpPr>
              <p:nvPr/>
            </p:nvSpPr>
            <p:spPr bwMode="auto">
              <a:xfrm>
                <a:off x="4208" y="792"/>
                <a:ext cx="312" cy="25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3600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900"/>
                  </a:lnSpc>
                </a:pPr>
                <a:r>
                  <a:rPr kumimoji="1" lang="en-US" altLang="zh-CN" sz="2900" b="1"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6</a:t>
                </a:r>
              </a:p>
            </p:txBody>
          </p:sp>
        </p:grpSp>
        <p:sp>
          <p:nvSpPr>
            <p:cNvPr id="9" name="Text Box 27"/>
            <p:cNvSpPr txBox="1">
              <a:spLocks noChangeArrowheads="1"/>
            </p:cNvSpPr>
            <p:nvPr/>
          </p:nvSpPr>
          <p:spPr bwMode="auto">
            <a:xfrm>
              <a:off x="438" y="2132"/>
              <a:ext cx="237" cy="2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ts val="3200"/>
                </a:lnSpc>
              </a:pPr>
              <a:r>
                <a:rPr kumimoji="1" lang="en-US" altLang="zh-CN" sz="3200" b="1" i="1"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</a:rPr>
                <a:t>j</a:t>
              </a:r>
            </a:p>
          </p:txBody>
        </p:sp>
      </p:grpSp>
      <p:sp>
        <p:nvSpPr>
          <p:cNvPr id="30" name="Line 28"/>
          <p:cNvSpPr>
            <a:spLocks noChangeShapeType="1"/>
          </p:cNvSpPr>
          <p:nvPr/>
        </p:nvSpPr>
        <p:spPr bwMode="auto">
          <a:xfrm>
            <a:off x="2684760" y="3474262"/>
            <a:ext cx="6629400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28575" cap="sq">
                <a:solidFill>
                  <a:srgbClr val="993366"/>
                </a:solidFill>
                <a:round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endParaRPr lang="zh-CN" altLang="en-US"/>
          </a:p>
        </p:txBody>
      </p:sp>
      <p:sp>
        <p:nvSpPr>
          <p:cNvPr id="31" name="Line 29"/>
          <p:cNvSpPr>
            <a:spLocks noChangeShapeType="1"/>
          </p:cNvSpPr>
          <p:nvPr/>
        </p:nvSpPr>
        <p:spPr bwMode="auto">
          <a:xfrm>
            <a:off x="2684760" y="3931462"/>
            <a:ext cx="6629400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28575" cap="sq">
                <a:solidFill>
                  <a:srgbClr val="993366"/>
                </a:solidFill>
                <a:round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endParaRPr lang="zh-CN" altLang="en-US"/>
          </a:p>
        </p:txBody>
      </p:sp>
      <p:grpSp>
        <p:nvGrpSpPr>
          <p:cNvPr id="32" name="Group 30"/>
          <p:cNvGrpSpPr>
            <a:grpSpLocks/>
          </p:cNvGrpSpPr>
          <p:nvPr/>
        </p:nvGrpSpPr>
        <p:grpSpPr bwMode="auto">
          <a:xfrm>
            <a:off x="2684760" y="4693462"/>
            <a:ext cx="6743700" cy="519113"/>
            <a:chOff x="720" y="3408"/>
            <a:chExt cx="4200" cy="327"/>
          </a:xfrm>
        </p:grpSpPr>
        <p:sp>
          <p:nvSpPr>
            <p:cNvPr id="33" name="Line 31"/>
            <p:cNvSpPr>
              <a:spLocks noChangeShapeType="1"/>
            </p:cNvSpPr>
            <p:nvPr/>
          </p:nvSpPr>
          <p:spPr bwMode="auto">
            <a:xfrm>
              <a:off x="720" y="3408"/>
              <a:ext cx="4176" cy="0"/>
            </a:xfrm>
            <a:prstGeom prst="lin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28575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  <p:sp>
          <p:nvSpPr>
            <p:cNvPr id="34" name="Line 32"/>
            <p:cNvSpPr>
              <a:spLocks noChangeShapeType="1"/>
            </p:cNvSpPr>
            <p:nvPr/>
          </p:nvSpPr>
          <p:spPr bwMode="auto">
            <a:xfrm>
              <a:off x="720" y="3696"/>
              <a:ext cx="4176" cy="0"/>
            </a:xfrm>
            <a:prstGeom prst="lin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28575" cap="sq">
                  <a:solidFill>
                    <a:srgbClr val="993366"/>
                  </a:solidFill>
                  <a:round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  <p:sp>
          <p:nvSpPr>
            <p:cNvPr id="35" name="Rectangle 33"/>
            <p:cNvSpPr>
              <a:spLocks noChangeArrowheads="1"/>
            </p:cNvSpPr>
            <p:nvPr/>
          </p:nvSpPr>
          <p:spPr bwMode="auto">
            <a:xfrm>
              <a:off x="1422" y="3408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kumimoji="1" lang="zh-CN" altLang="en-US" sz="2800" b="1">
                  <a:solidFill>
                    <a:srgbClr val="0033CC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 </a:t>
              </a:r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[2</a:t>
              </a:r>
            </a:p>
          </p:txBody>
        </p:sp>
        <p:sp>
          <p:nvSpPr>
            <p:cNvPr id="36" name="Rectangle 34"/>
            <p:cNvSpPr>
              <a:spLocks noChangeArrowheads="1"/>
            </p:cNvSpPr>
            <p:nvPr/>
          </p:nvSpPr>
          <p:spPr bwMode="auto">
            <a:xfrm>
              <a:off x="2106" y="3408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4</a:t>
              </a:r>
            </a:p>
          </p:txBody>
        </p:sp>
        <p:sp>
          <p:nvSpPr>
            <p:cNvPr id="37" name="Rectangle 35"/>
            <p:cNvSpPr>
              <a:spLocks noChangeArrowheads="1"/>
            </p:cNvSpPr>
            <p:nvPr/>
          </p:nvSpPr>
          <p:spPr bwMode="auto">
            <a:xfrm>
              <a:off x="2802" y="3408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6</a:t>
              </a:r>
            </a:p>
          </p:txBody>
        </p:sp>
        <p:sp>
          <p:nvSpPr>
            <p:cNvPr id="38" name="Rectangle 36"/>
            <p:cNvSpPr>
              <a:spLocks noChangeArrowheads="1"/>
            </p:cNvSpPr>
            <p:nvPr/>
          </p:nvSpPr>
          <p:spPr bwMode="auto">
            <a:xfrm>
              <a:off x="3498" y="3408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7</a:t>
              </a:r>
            </a:p>
          </p:txBody>
        </p:sp>
        <p:sp>
          <p:nvSpPr>
            <p:cNvPr id="39" name="Rectangle 37"/>
            <p:cNvSpPr>
              <a:spLocks noChangeArrowheads="1"/>
            </p:cNvSpPr>
            <p:nvPr/>
          </p:nvSpPr>
          <p:spPr bwMode="auto">
            <a:xfrm>
              <a:off x="720" y="3408"/>
              <a:ext cx="67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zh-CN" altLang="en-US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－</a:t>
              </a:r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∞</a:t>
              </a:r>
            </a:p>
          </p:txBody>
        </p:sp>
        <p:sp>
          <p:nvSpPr>
            <p:cNvPr id="40" name="Rectangle 38"/>
            <p:cNvSpPr>
              <a:spLocks noChangeArrowheads="1"/>
            </p:cNvSpPr>
            <p:nvPr/>
          </p:nvSpPr>
          <p:spPr bwMode="auto">
            <a:xfrm>
              <a:off x="4200" y="3408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8]</a:t>
              </a:r>
            </a:p>
          </p:txBody>
        </p:sp>
      </p:grpSp>
      <p:grpSp>
        <p:nvGrpSpPr>
          <p:cNvPr id="41" name="Group 39"/>
          <p:cNvGrpSpPr>
            <a:grpSpLocks/>
          </p:cNvGrpSpPr>
          <p:nvPr/>
        </p:nvGrpSpPr>
        <p:grpSpPr bwMode="auto">
          <a:xfrm>
            <a:off x="1998960" y="2864662"/>
            <a:ext cx="7334250" cy="587375"/>
            <a:chOff x="432" y="2496"/>
            <a:chExt cx="4620" cy="370"/>
          </a:xfrm>
        </p:grpSpPr>
        <p:grpSp>
          <p:nvGrpSpPr>
            <p:cNvPr id="42" name="Group 40"/>
            <p:cNvGrpSpPr>
              <a:grpSpLocks/>
            </p:cNvGrpSpPr>
            <p:nvPr/>
          </p:nvGrpSpPr>
          <p:grpSpPr bwMode="auto">
            <a:xfrm>
              <a:off x="864" y="2496"/>
              <a:ext cx="4188" cy="327"/>
              <a:chOff x="720" y="3408"/>
              <a:chExt cx="4188" cy="327"/>
            </a:xfrm>
          </p:grpSpPr>
          <p:sp>
            <p:nvSpPr>
              <p:cNvPr id="44" name="Line 41"/>
              <p:cNvSpPr>
                <a:spLocks noChangeShapeType="1"/>
              </p:cNvSpPr>
              <p:nvPr/>
            </p:nvSpPr>
            <p:spPr bwMode="auto">
              <a:xfrm>
                <a:off x="720" y="3408"/>
                <a:ext cx="4176" cy="0"/>
              </a:xfrm>
              <a:prstGeom prst="line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28575" cap="sq">
                    <a:solidFill>
                      <a:srgbClr val="993366"/>
                    </a:solidFill>
                    <a:round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45" name="Line 42"/>
              <p:cNvSpPr>
                <a:spLocks noChangeShapeType="1"/>
              </p:cNvSpPr>
              <p:nvPr/>
            </p:nvSpPr>
            <p:spPr bwMode="auto">
              <a:xfrm>
                <a:off x="720" y="3696"/>
                <a:ext cx="4176" cy="0"/>
              </a:xfrm>
              <a:prstGeom prst="line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28575" cap="sq">
                    <a:solidFill>
                      <a:srgbClr val="993366"/>
                    </a:solidFill>
                    <a:round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46" name="Rectangle 43"/>
              <p:cNvSpPr>
                <a:spLocks noChangeArrowheads="1"/>
              </p:cNvSpPr>
              <p:nvPr/>
            </p:nvSpPr>
            <p:spPr bwMode="auto">
              <a:xfrm>
                <a:off x="1410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[8]</a:t>
                </a:r>
              </a:p>
            </p:txBody>
          </p:sp>
          <p:sp>
            <p:nvSpPr>
              <p:cNvPr id="47" name="Rectangle 44"/>
              <p:cNvSpPr>
                <a:spLocks noChangeArrowheads="1"/>
              </p:cNvSpPr>
              <p:nvPr/>
            </p:nvSpPr>
            <p:spPr bwMode="auto">
              <a:xfrm>
                <a:off x="2112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solidFill>
                      <a:srgbClr val="FF0000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rPr>
                  <a:t>7</a:t>
                </a:r>
              </a:p>
            </p:txBody>
          </p:sp>
          <p:sp>
            <p:nvSpPr>
              <p:cNvPr id="48" name="Rectangle 45"/>
              <p:cNvSpPr>
                <a:spLocks noChangeArrowheads="1"/>
              </p:cNvSpPr>
              <p:nvPr/>
            </p:nvSpPr>
            <p:spPr bwMode="auto">
              <a:xfrm>
                <a:off x="2832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2</a:t>
                </a:r>
              </a:p>
            </p:txBody>
          </p:sp>
          <p:sp>
            <p:nvSpPr>
              <p:cNvPr id="49" name="Rectangle 46"/>
              <p:cNvSpPr>
                <a:spLocks noChangeArrowheads="1"/>
              </p:cNvSpPr>
              <p:nvPr/>
            </p:nvSpPr>
            <p:spPr bwMode="auto">
              <a:xfrm>
                <a:off x="3534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4</a:t>
                </a:r>
              </a:p>
            </p:txBody>
          </p:sp>
          <p:sp>
            <p:nvSpPr>
              <p:cNvPr id="50" name="Rectangle 47"/>
              <p:cNvSpPr>
                <a:spLocks noChangeArrowheads="1"/>
              </p:cNvSpPr>
              <p:nvPr/>
            </p:nvSpPr>
            <p:spPr bwMode="auto">
              <a:xfrm>
                <a:off x="720" y="3408"/>
                <a:ext cx="672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zh-CN" altLang="en-US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－</a:t>
                </a:r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∞</a:t>
                </a:r>
              </a:p>
            </p:txBody>
          </p:sp>
          <p:sp>
            <p:nvSpPr>
              <p:cNvPr id="51" name="Rectangle 48"/>
              <p:cNvSpPr>
                <a:spLocks noChangeArrowheads="1"/>
              </p:cNvSpPr>
              <p:nvPr/>
            </p:nvSpPr>
            <p:spPr bwMode="auto">
              <a:xfrm>
                <a:off x="4188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6</a:t>
                </a:r>
              </a:p>
            </p:txBody>
          </p:sp>
        </p:grpSp>
        <p:sp>
          <p:nvSpPr>
            <p:cNvPr id="43" name="Text Box 49"/>
            <p:cNvSpPr txBox="1">
              <a:spLocks noChangeArrowheads="1"/>
            </p:cNvSpPr>
            <p:nvPr/>
          </p:nvSpPr>
          <p:spPr bwMode="auto">
            <a:xfrm>
              <a:off x="432" y="2496"/>
              <a:ext cx="336" cy="3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</a:rPr>
                <a:t>2</a:t>
              </a:r>
            </a:p>
          </p:txBody>
        </p:sp>
      </p:grpSp>
      <p:grpSp>
        <p:nvGrpSpPr>
          <p:cNvPr id="52" name="Group 50"/>
          <p:cNvGrpSpPr>
            <a:grpSpLocks/>
          </p:cNvGrpSpPr>
          <p:nvPr/>
        </p:nvGrpSpPr>
        <p:grpSpPr bwMode="auto">
          <a:xfrm>
            <a:off x="1998960" y="3779062"/>
            <a:ext cx="7334250" cy="587375"/>
            <a:chOff x="432" y="3072"/>
            <a:chExt cx="4620" cy="370"/>
          </a:xfrm>
        </p:grpSpPr>
        <p:sp>
          <p:nvSpPr>
            <p:cNvPr id="53" name="Rectangle 51"/>
            <p:cNvSpPr>
              <a:spLocks noChangeArrowheads="1"/>
            </p:cNvSpPr>
            <p:nvPr/>
          </p:nvSpPr>
          <p:spPr bwMode="auto">
            <a:xfrm>
              <a:off x="1572" y="3072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kumimoji="1" lang="zh-CN" altLang="en-US" sz="2800" b="1">
                  <a:solidFill>
                    <a:srgbClr val="0033CC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 </a:t>
              </a:r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[2</a:t>
              </a:r>
            </a:p>
          </p:txBody>
        </p:sp>
        <p:sp>
          <p:nvSpPr>
            <p:cNvPr id="54" name="Rectangle 52"/>
            <p:cNvSpPr>
              <a:spLocks noChangeArrowheads="1"/>
            </p:cNvSpPr>
            <p:nvPr/>
          </p:nvSpPr>
          <p:spPr bwMode="auto">
            <a:xfrm>
              <a:off x="2256" y="3072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7</a:t>
              </a:r>
            </a:p>
          </p:txBody>
        </p:sp>
        <p:sp>
          <p:nvSpPr>
            <p:cNvPr id="55" name="Rectangle 53"/>
            <p:cNvSpPr>
              <a:spLocks noChangeArrowheads="1"/>
            </p:cNvSpPr>
            <p:nvPr/>
          </p:nvSpPr>
          <p:spPr bwMode="auto">
            <a:xfrm>
              <a:off x="2976" y="3072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zh-CN" altLang="en-US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 </a:t>
              </a:r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8]</a:t>
              </a:r>
            </a:p>
          </p:txBody>
        </p:sp>
        <p:sp>
          <p:nvSpPr>
            <p:cNvPr id="56" name="Rectangle 54"/>
            <p:cNvSpPr>
              <a:spLocks noChangeArrowheads="1"/>
            </p:cNvSpPr>
            <p:nvPr/>
          </p:nvSpPr>
          <p:spPr bwMode="auto">
            <a:xfrm>
              <a:off x="3678" y="3072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en-US" altLang="zh-CN" sz="2800" b="1">
                  <a:solidFill>
                    <a:srgbClr val="FF0000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4</a:t>
              </a:r>
            </a:p>
          </p:txBody>
        </p:sp>
        <p:sp>
          <p:nvSpPr>
            <p:cNvPr id="57" name="Rectangle 55"/>
            <p:cNvSpPr>
              <a:spLocks noChangeArrowheads="1"/>
            </p:cNvSpPr>
            <p:nvPr/>
          </p:nvSpPr>
          <p:spPr bwMode="auto">
            <a:xfrm>
              <a:off x="864" y="3072"/>
              <a:ext cx="67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zh-CN" altLang="en-US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－</a:t>
              </a:r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∞</a:t>
              </a:r>
            </a:p>
          </p:txBody>
        </p:sp>
        <p:sp>
          <p:nvSpPr>
            <p:cNvPr id="58" name="Rectangle 56"/>
            <p:cNvSpPr>
              <a:spLocks noChangeArrowheads="1"/>
            </p:cNvSpPr>
            <p:nvPr/>
          </p:nvSpPr>
          <p:spPr bwMode="auto">
            <a:xfrm>
              <a:off x="4332" y="3072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en-US" altLang="zh-CN" sz="2800" b="1">
                  <a:latin typeface="幼圆" panose="02010509060101010101" pitchFamily="49" charset="-122"/>
                  <a:ea typeface="幼圆" panose="02010509060101010101" pitchFamily="49" charset="-122"/>
                </a:rPr>
                <a:t>6</a:t>
              </a:r>
            </a:p>
          </p:txBody>
        </p:sp>
        <p:sp>
          <p:nvSpPr>
            <p:cNvPr id="59" name="Text Box 57"/>
            <p:cNvSpPr txBox="1">
              <a:spLocks noChangeArrowheads="1"/>
            </p:cNvSpPr>
            <p:nvPr/>
          </p:nvSpPr>
          <p:spPr bwMode="auto">
            <a:xfrm>
              <a:off x="432" y="3072"/>
              <a:ext cx="336" cy="3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</a:rPr>
                <a:t>4</a:t>
              </a:r>
            </a:p>
          </p:txBody>
        </p:sp>
      </p:grpSp>
      <p:grpSp>
        <p:nvGrpSpPr>
          <p:cNvPr id="60" name="Group 58"/>
          <p:cNvGrpSpPr>
            <a:grpSpLocks/>
          </p:cNvGrpSpPr>
          <p:nvPr/>
        </p:nvGrpSpPr>
        <p:grpSpPr bwMode="auto">
          <a:xfrm>
            <a:off x="2000548" y="3305987"/>
            <a:ext cx="7334250" cy="587375"/>
            <a:chOff x="432" y="2784"/>
            <a:chExt cx="4620" cy="370"/>
          </a:xfrm>
        </p:grpSpPr>
        <p:grpSp>
          <p:nvGrpSpPr>
            <p:cNvPr id="61" name="Group 59"/>
            <p:cNvGrpSpPr>
              <a:grpSpLocks/>
            </p:cNvGrpSpPr>
            <p:nvPr/>
          </p:nvGrpSpPr>
          <p:grpSpPr bwMode="auto">
            <a:xfrm>
              <a:off x="864" y="2784"/>
              <a:ext cx="4188" cy="327"/>
              <a:chOff x="720" y="3408"/>
              <a:chExt cx="4188" cy="327"/>
            </a:xfrm>
          </p:grpSpPr>
          <p:sp>
            <p:nvSpPr>
              <p:cNvPr id="63" name="Line 60"/>
              <p:cNvSpPr>
                <a:spLocks noChangeShapeType="1"/>
              </p:cNvSpPr>
              <p:nvPr/>
            </p:nvSpPr>
            <p:spPr bwMode="auto">
              <a:xfrm>
                <a:off x="720" y="3408"/>
                <a:ext cx="4176" cy="0"/>
              </a:xfrm>
              <a:prstGeom prst="line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28575" cap="sq">
                    <a:solidFill>
                      <a:srgbClr val="993366"/>
                    </a:solidFill>
                    <a:round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64" name="Line 61"/>
              <p:cNvSpPr>
                <a:spLocks noChangeShapeType="1"/>
              </p:cNvSpPr>
              <p:nvPr/>
            </p:nvSpPr>
            <p:spPr bwMode="auto">
              <a:xfrm>
                <a:off x="720" y="3696"/>
                <a:ext cx="4176" cy="0"/>
              </a:xfrm>
              <a:prstGeom prst="line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28575" cap="sq">
                    <a:solidFill>
                      <a:srgbClr val="993366"/>
                    </a:solidFill>
                    <a:round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65" name="Rectangle 62"/>
              <p:cNvSpPr>
                <a:spLocks noChangeArrowheads="1"/>
              </p:cNvSpPr>
              <p:nvPr/>
            </p:nvSpPr>
            <p:spPr bwMode="auto">
              <a:xfrm>
                <a:off x="1428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kumimoji="1" lang="zh-CN" altLang="en-US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 </a:t>
                </a:r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[7</a:t>
                </a:r>
              </a:p>
            </p:txBody>
          </p:sp>
          <p:sp>
            <p:nvSpPr>
              <p:cNvPr id="66" name="Rectangle 63"/>
              <p:cNvSpPr>
                <a:spLocks noChangeArrowheads="1"/>
              </p:cNvSpPr>
              <p:nvPr/>
            </p:nvSpPr>
            <p:spPr bwMode="auto">
              <a:xfrm>
                <a:off x="2112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zh-CN" altLang="en-US" sz="2800" b="1">
                    <a:solidFill>
                      <a:srgbClr val="FFFF00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rPr>
                  <a:t> </a:t>
                </a:r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8]</a:t>
                </a:r>
              </a:p>
            </p:txBody>
          </p:sp>
          <p:sp>
            <p:nvSpPr>
              <p:cNvPr id="67" name="Rectangle 64"/>
              <p:cNvSpPr>
                <a:spLocks noChangeArrowheads="1"/>
              </p:cNvSpPr>
              <p:nvPr/>
            </p:nvSpPr>
            <p:spPr bwMode="auto">
              <a:xfrm>
                <a:off x="2832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solidFill>
                      <a:srgbClr val="FF0000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rPr>
                  <a:t>2</a:t>
                </a:r>
              </a:p>
            </p:txBody>
          </p:sp>
          <p:sp>
            <p:nvSpPr>
              <p:cNvPr id="68" name="Rectangle 65"/>
              <p:cNvSpPr>
                <a:spLocks noChangeArrowheads="1"/>
              </p:cNvSpPr>
              <p:nvPr/>
            </p:nvSpPr>
            <p:spPr bwMode="auto">
              <a:xfrm>
                <a:off x="3534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4</a:t>
                </a:r>
              </a:p>
            </p:txBody>
          </p:sp>
          <p:sp>
            <p:nvSpPr>
              <p:cNvPr id="69" name="Rectangle 66"/>
              <p:cNvSpPr>
                <a:spLocks noChangeArrowheads="1"/>
              </p:cNvSpPr>
              <p:nvPr/>
            </p:nvSpPr>
            <p:spPr bwMode="auto">
              <a:xfrm>
                <a:off x="720" y="3408"/>
                <a:ext cx="672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zh-CN" altLang="en-US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－</a:t>
                </a:r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∞</a:t>
                </a:r>
              </a:p>
            </p:txBody>
          </p:sp>
          <p:sp>
            <p:nvSpPr>
              <p:cNvPr id="70" name="Rectangle 67"/>
              <p:cNvSpPr>
                <a:spLocks noChangeArrowheads="1"/>
              </p:cNvSpPr>
              <p:nvPr/>
            </p:nvSpPr>
            <p:spPr bwMode="auto">
              <a:xfrm>
                <a:off x="4188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6</a:t>
                </a:r>
              </a:p>
            </p:txBody>
          </p:sp>
        </p:grpSp>
        <p:sp>
          <p:nvSpPr>
            <p:cNvPr id="62" name="Text Box 68"/>
            <p:cNvSpPr txBox="1">
              <a:spLocks noChangeArrowheads="1"/>
            </p:cNvSpPr>
            <p:nvPr/>
          </p:nvSpPr>
          <p:spPr bwMode="auto">
            <a:xfrm>
              <a:off x="432" y="2784"/>
              <a:ext cx="336" cy="3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</a:rPr>
                <a:t>3</a:t>
              </a:r>
            </a:p>
          </p:txBody>
        </p:sp>
      </p:grpSp>
      <p:grpSp>
        <p:nvGrpSpPr>
          <p:cNvPr id="71" name="Group 69"/>
          <p:cNvGrpSpPr>
            <a:grpSpLocks/>
          </p:cNvGrpSpPr>
          <p:nvPr/>
        </p:nvGrpSpPr>
        <p:grpSpPr bwMode="auto">
          <a:xfrm>
            <a:off x="1998960" y="4236262"/>
            <a:ext cx="7334250" cy="587375"/>
            <a:chOff x="432" y="3360"/>
            <a:chExt cx="4620" cy="370"/>
          </a:xfrm>
        </p:grpSpPr>
        <p:grpSp>
          <p:nvGrpSpPr>
            <p:cNvPr id="72" name="Group 70"/>
            <p:cNvGrpSpPr>
              <a:grpSpLocks/>
            </p:cNvGrpSpPr>
            <p:nvPr/>
          </p:nvGrpSpPr>
          <p:grpSpPr bwMode="auto">
            <a:xfrm>
              <a:off x="864" y="3360"/>
              <a:ext cx="4188" cy="327"/>
              <a:chOff x="720" y="3408"/>
              <a:chExt cx="4188" cy="327"/>
            </a:xfrm>
          </p:grpSpPr>
          <p:sp>
            <p:nvSpPr>
              <p:cNvPr id="74" name="Line 71"/>
              <p:cNvSpPr>
                <a:spLocks noChangeShapeType="1"/>
              </p:cNvSpPr>
              <p:nvPr/>
            </p:nvSpPr>
            <p:spPr bwMode="auto">
              <a:xfrm>
                <a:off x="720" y="3408"/>
                <a:ext cx="4176" cy="0"/>
              </a:xfrm>
              <a:prstGeom prst="line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28575" cap="sq">
                    <a:solidFill>
                      <a:srgbClr val="993366"/>
                    </a:solidFill>
                    <a:round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75" name="Line 72"/>
              <p:cNvSpPr>
                <a:spLocks noChangeShapeType="1"/>
              </p:cNvSpPr>
              <p:nvPr/>
            </p:nvSpPr>
            <p:spPr bwMode="auto">
              <a:xfrm>
                <a:off x="720" y="3696"/>
                <a:ext cx="4176" cy="0"/>
              </a:xfrm>
              <a:prstGeom prst="line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28575" cap="sq">
                    <a:solidFill>
                      <a:srgbClr val="993366"/>
                    </a:solidFill>
                    <a:round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76" name="Rectangle 73"/>
              <p:cNvSpPr>
                <a:spLocks noChangeArrowheads="1"/>
              </p:cNvSpPr>
              <p:nvPr/>
            </p:nvSpPr>
            <p:spPr bwMode="auto">
              <a:xfrm>
                <a:off x="1428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kumimoji="1" lang="zh-CN" altLang="en-US" sz="2800" b="1">
                    <a:solidFill>
                      <a:srgbClr val="0033CC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rPr>
                  <a:t> </a:t>
                </a:r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[2</a:t>
                </a:r>
              </a:p>
            </p:txBody>
          </p:sp>
          <p:sp>
            <p:nvSpPr>
              <p:cNvPr id="77" name="Rectangle 74"/>
              <p:cNvSpPr>
                <a:spLocks noChangeArrowheads="1"/>
              </p:cNvSpPr>
              <p:nvPr/>
            </p:nvSpPr>
            <p:spPr bwMode="auto">
              <a:xfrm>
                <a:off x="2112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4</a:t>
                </a:r>
              </a:p>
            </p:txBody>
          </p:sp>
          <p:sp>
            <p:nvSpPr>
              <p:cNvPr id="78" name="Rectangle 75"/>
              <p:cNvSpPr>
                <a:spLocks noChangeArrowheads="1"/>
              </p:cNvSpPr>
              <p:nvPr/>
            </p:nvSpPr>
            <p:spPr bwMode="auto">
              <a:xfrm>
                <a:off x="2832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7</a:t>
                </a:r>
              </a:p>
            </p:txBody>
          </p:sp>
          <p:sp>
            <p:nvSpPr>
              <p:cNvPr id="79" name="Rectangle 76"/>
              <p:cNvSpPr>
                <a:spLocks noChangeArrowheads="1"/>
              </p:cNvSpPr>
              <p:nvPr/>
            </p:nvSpPr>
            <p:spPr bwMode="auto">
              <a:xfrm>
                <a:off x="3534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zh-CN" altLang="en-US" sz="2800" b="1">
                    <a:solidFill>
                      <a:srgbClr val="0033CC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rPr>
                  <a:t> </a:t>
                </a:r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8]</a:t>
                </a:r>
              </a:p>
            </p:txBody>
          </p:sp>
          <p:sp>
            <p:nvSpPr>
              <p:cNvPr id="80" name="Rectangle 77"/>
              <p:cNvSpPr>
                <a:spLocks noChangeArrowheads="1"/>
              </p:cNvSpPr>
              <p:nvPr/>
            </p:nvSpPr>
            <p:spPr bwMode="auto">
              <a:xfrm>
                <a:off x="720" y="3408"/>
                <a:ext cx="672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zh-CN" altLang="en-US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－</a:t>
                </a:r>
                <a:r>
                  <a:rPr kumimoji="1" lang="en-US" altLang="zh-CN" sz="28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∞</a:t>
                </a:r>
              </a:p>
            </p:txBody>
          </p:sp>
          <p:sp>
            <p:nvSpPr>
              <p:cNvPr id="81" name="Rectangle 78"/>
              <p:cNvSpPr>
                <a:spLocks noChangeArrowheads="1"/>
              </p:cNvSpPr>
              <p:nvPr/>
            </p:nvSpPr>
            <p:spPr bwMode="auto">
              <a:xfrm>
                <a:off x="4188" y="3408"/>
                <a:ext cx="720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kumimoji="1" lang="en-US" altLang="zh-CN" sz="2800" b="1">
                    <a:solidFill>
                      <a:srgbClr val="FF0000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rPr>
                  <a:t>6</a:t>
                </a:r>
              </a:p>
            </p:txBody>
          </p:sp>
        </p:grpSp>
        <p:sp>
          <p:nvSpPr>
            <p:cNvPr id="73" name="Text Box 79"/>
            <p:cNvSpPr txBox="1">
              <a:spLocks noChangeArrowheads="1"/>
            </p:cNvSpPr>
            <p:nvPr/>
          </p:nvSpPr>
          <p:spPr bwMode="auto">
            <a:xfrm>
              <a:off x="432" y="3360"/>
              <a:ext cx="336" cy="3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</a:rPr>
                <a:t>5</a:t>
              </a:r>
            </a:p>
          </p:txBody>
        </p:sp>
      </p:grpSp>
      <p:sp>
        <p:nvSpPr>
          <p:cNvPr id="82" name="Rectangle 80"/>
          <p:cNvSpPr>
            <a:spLocks noChangeArrowheads="1"/>
          </p:cNvSpPr>
          <p:nvPr/>
        </p:nvSpPr>
        <p:spPr bwMode="auto">
          <a:xfrm>
            <a:off x="1313160" y="1416862"/>
            <a:ext cx="9144000" cy="76200"/>
          </a:xfrm>
          <a:prstGeom prst="rect">
            <a:avLst/>
          </a:prstGeom>
          <a:gradFill rotWithShape="0">
            <a:gsLst>
              <a:gs pos="0">
                <a:srgbClr val="FCD0A4"/>
              </a:gs>
              <a:gs pos="100000">
                <a:srgbClr val="75604C"/>
              </a:gs>
            </a:gsLst>
            <a:path path="rect">
              <a:fillToRect l="100000" b="10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31750">
                <a:solidFill>
                  <a:srgbClr val="993366"/>
                </a:solidFill>
                <a:prstDash val="sysDot"/>
                <a:miter lim="800000"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93922" y="5481991"/>
            <a:ext cx="3518912" cy="4924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读</a:t>
            </a:r>
            <a:r>
              <a:rPr lang="en-US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P219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到</a:t>
            </a:r>
            <a:r>
              <a:rPr lang="en-US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220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的</a:t>
            </a:r>
            <a:r>
              <a:rPr lang="en-US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ADL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描述与思想</a:t>
            </a:r>
          </a:p>
        </p:txBody>
      </p:sp>
    </p:spTree>
    <p:extLst>
      <p:ext uri="{BB962C8B-B14F-4D97-AF65-F5344CB8AC3E}">
        <p14:creationId xmlns:p14="http://schemas.microsoft.com/office/powerpoint/2010/main" val="686681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算法分析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257933" y="1357981"/>
            <a:ext cx="9226729" cy="48498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Monotype Sorts" pitchFamily="2" charset="2"/>
              <a:buNone/>
              <a:defRPr/>
            </a:pP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设 </a:t>
            </a:r>
            <a:r>
              <a:rPr lang="en-US" altLang="zh-CN" sz="320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d</a:t>
            </a:r>
            <a:r>
              <a:rPr lang="en-US" altLang="zh-CN" sz="3200" b="1" i="1" baseline="-30000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sz="3200" b="1" i="1" baseline="-30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是 </a:t>
            </a:r>
            <a:r>
              <a:rPr lang="en-US" altLang="zh-CN" sz="320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sz="3200" b="1" i="1" baseline="-30000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sz="3200" b="1" i="1" baseline="-30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左边关键词大于</a:t>
            </a:r>
            <a:r>
              <a:rPr lang="en-US" altLang="zh-CN" sz="320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3200" b="1" i="1" baseline="-30000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sz="3200" b="1" i="1" baseline="-30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的记录个数，则算法关键词的比较次数为：</a:t>
            </a:r>
          </a:p>
          <a:p>
            <a:pPr marL="0" indent="0" algn="just">
              <a:lnSpc>
                <a:spcPts val="39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    </a:t>
            </a:r>
            <a:r>
              <a:rPr lang="zh-CN" altLang="en-US" sz="3200" b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 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 </a:t>
            </a:r>
            <a:r>
              <a:rPr lang="en-US" altLang="zh-CN" sz="3200" b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 2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n</a:t>
            </a:r>
            <a:r>
              <a:rPr lang="en-US" altLang="zh-CN" sz="3200" b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(1</a:t>
            </a:r>
            <a:r>
              <a:rPr lang="en-US" altLang="zh-CN" sz="3200" b="1" i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d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 </a:t>
            </a:r>
            <a:r>
              <a:rPr lang="en-US" altLang="zh-CN" sz="3200" b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)n1</a:t>
            </a:r>
            <a:r>
              <a:rPr lang="zh-CN" altLang="en-US" sz="3200" b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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 </a:t>
            </a:r>
            <a:r>
              <a:rPr lang="en-US" altLang="zh-CN" sz="3200" b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 2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n </a:t>
            </a:r>
            <a:r>
              <a:rPr lang="en-US" altLang="zh-CN" sz="3200" b="1" i="1" dirty="0" err="1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d</a:t>
            </a:r>
            <a:r>
              <a:rPr lang="en-US" altLang="zh-CN" sz="3200" b="1" i="1" baseline="-25000" dirty="0" err="1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</a:t>
            </a:r>
            <a:endParaRPr lang="zh-CN" altLang="en-US" sz="3200" b="1" dirty="0">
              <a:solidFill>
                <a:srgbClr val="3333FF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marL="0" indent="0" algn="just">
              <a:lnSpc>
                <a:spcPts val="39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  </a:t>
            </a:r>
          </a:p>
          <a:p>
            <a:pPr marL="0" indent="0" algn="just">
              <a:lnSpc>
                <a:spcPts val="39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记录的移动次数为</a:t>
            </a:r>
          </a:p>
          <a:p>
            <a:pPr marL="0" indent="0" algn="just">
              <a:lnSpc>
                <a:spcPts val="3900"/>
              </a:lnSpc>
              <a:spcBef>
                <a:spcPts val="120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    </a:t>
            </a:r>
            <a:r>
              <a:rPr lang="zh-CN" altLang="en-US" sz="3200" b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 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 </a:t>
            </a:r>
            <a:r>
              <a:rPr lang="en-US" altLang="zh-CN" sz="3200" b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 2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n</a:t>
            </a:r>
            <a:r>
              <a:rPr lang="en-US" altLang="zh-CN" sz="3200" b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(2</a:t>
            </a:r>
            <a:r>
              <a:rPr lang="en-US" altLang="zh-CN" sz="3200" b="1" i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d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 </a:t>
            </a:r>
            <a:r>
              <a:rPr lang="en-US" altLang="zh-CN" sz="3200" b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)2(n1)</a:t>
            </a:r>
            <a:r>
              <a:rPr lang="zh-CN" altLang="en-US" sz="3200" b="1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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 </a:t>
            </a:r>
            <a:r>
              <a:rPr lang="en-US" altLang="zh-CN" sz="3200" b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 2</a:t>
            </a:r>
            <a:r>
              <a:rPr lang="en-US" altLang="zh-CN" sz="3200" b="1" i="1" baseline="-25000" dirty="0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n </a:t>
            </a:r>
            <a:r>
              <a:rPr lang="en-US" altLang="zh-CN" sz="3200" b="1" i="1" dirty="0" err="1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d</a:t>
            </a:r>
            <a:r>
              <a:rPr lang="en-US" altLang="zh-CN" sz="3200" b="1" i="1" baseline="-25000" dirty="0" err="1">
                <a:solidFill>
                  <a:srgbClr val="3333FF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</a:t>
            </a:r>
            <a:endParaRPr lang="zh-CN" altLang="en-US" sz="3200" b="1" dirty="0">
              <a:solidFill>
                <a:srgbClr val="3333FF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algn="just">
              <a:lnSpc>
                <a:spcPts val="39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endParaRPr lang="zh-CN" altLang="en-US" sz="3200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193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625863"/>
              </p:ext>
            </p:extLst>
          </p:nvPr>
        </p:nvGraphicFramePr>
        <p:xfrm>
          <a:off x="1443169" y="941793"/>
          <a:ext cx="8800860" cy="50927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9459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551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731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 </a:t>
                      </a:r>
                      <a:endParaRPr lang="zh-CN" sz="3200" kern="100" baseline="0" dirty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比较次数</a:t>
                      </a:r>
                      <a:endParaRPr lang="zh-CN" sz="3200" kern="100" baseline="0" dirty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baseline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记录移动次数</a:t>
                      </a:r>
                      <a:endParaRPr lang="zh-CN" sz="3200" kern="100" baseline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31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baseline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最好</a:t>
                      </a:r>
                      <a:endParaRPr lang="zh-CN" sz="3200" kern="100" baseline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n</a:t>
                      </a:r>
                      <a:r>
                        <a:rPr lang="en-US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</a:t>
                      </a:r>
                      <a:r>
                        <a:rPr lang="en-US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1</a:t>
                      </a:r>
                      <a:endParaRPr lang="zh-CN" sz="3200" kern="100" baseline="0" dirty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2n</a:t>
                      </a:r>
                      <a:r>
                        <a:rPr lang="en-US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</a:t>
                      </a:r>
                      <a:r>
                        <a:rPr lang="en-US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2</a:t>
                      </a:r>
                      <a:endParaRPr lang="zh-CN" sz="3200" kern="100" baseline="0" dirty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31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baseline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平均</a:t>
                      </a:r>
                      <a:endParaRPr lang="zh-CN" sz="3200" kern="100" baseline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(n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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1)(n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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4)/4</a:t>
                      </a:r>
                      <a:endParaRPr lang="zh-CN" sz="3200" b="1" kern="100" baseline="0" dirty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(n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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1)(n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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8)/4</a:t>
                      </a:r>
                      <a:endParaRPr lang="zh-CN" sz="3200" kern="100" baseline="0" dirty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31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最坏</a:t>
                      </a:r>
                      <a:endParaRPr lang="zh-CN" sz="3200" kern="100" baseline="0" dirty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(n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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1)(n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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2)/2</a:t>
                      </a:r>
                      <a:endParaRPr lang="zh-CN" altLang="zh-CN" sz="3200" b="1" kern="100" baseline="0" dirty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(n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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1)(n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  <a:sym typeface="Symbol"/>
                        </a:rPr>
                        <a:t></a:t>
                      </a:r>
                      <a:r>
                        <a:rPr lang="en-US" altLang="zh-CN" sz="3200" b="1" kern="100" baseline="0" dirty="0">
                          <a:effectLst/>
                          <a:latin typeface="Times New Roman"/>
                          <a:ea typeface="楷体" panose="02010609060101010101" pitchFamily="49" charset="-122"/>
                        </a:rPr>
                        <a:t>4)/2</a:t>
                      </a:r>
                      <a:endParaRPr lang="zh-CN" altLang="zh-CN" sz="3200" b="1" kern="100" baseline="0" dirty="0">
                        <a:effectLst/>
                        <a:latin typeface="Times New Roman"/>
                        <a:ea typeface="楷体" panose="02010609060101010101" pitchFamily="49" charset="-122"/>
                      </a:endParaRPr>
                    </a:p>
                  </a:txBody>
                  <a:tcPr marL="68569" marR="68569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672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总结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97899" y="859782"/>
            <a:ext cx="10371256" cy="467995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>
              <a:lnSpc>
                <a:spcPts val="5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endParaRPr lang="en-US" altLang="zh-CN" sz="2900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ts val="5000"/>
              </a:lnSpc>
              <a:spcBef>
                <a:spcPts val="0"/>
              </a:spcBef>
              <a:buClr>
                <a:srgbClr val="3333FF"/>
              </a:buClr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优点：算法简单</a:t>
            </a: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</a:p>
          <a:p>
            <a:pPr>
              <a:lnSpc>
                <a:spcPts val="5000"/>
              </a:lnSpc>
              <a:spcBef>
                <a:spcPts val="0"/>
              </a:spcBef>
              <a:buClr>
                <a:srgbClr val="3333FF"/>
              </a:buClr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缺点：期望复杂性为 </a:t>
            </a:r>
            <a:r>
              <a:rPr lang="en-US" altLang="zh-CN" sz="29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sz="29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2900" b="1" baseline="30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 . </a:t>
            </a:r>
          </a:p>
          <a:p>
            <a:pPr>
              <a:lnSpc>
                <a:spcPts val="5000"/>
              </a:lnSpc>
              <a:spcBef>
                <a:spcPts val="0"/>
              </a:spcBef>
              <a:buClr>
                <a:srgbClr val="3333FF"/>
              </a:buClr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稳定性：直接插入排序是稳定的排序方法。</a:t>
            </a:r>
          </a:p>
          <a:p>
            <a:pPr>
              <a:lnSpc>
                <a:spcPts val="5000"/>
              </a:lnSpc>
              <a:spcBef>
                <a:spcPts val="0"/>
              </a:spcBef>
              <a:buClr>
                <a:srgbClr val="3333FF"/>
              </a:buClr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最好情况：若被排序文件中诸记录对应的关键词，满足 </a:t>
            </a:r>
            <a:r>
              <a:rPr lang="en-US" altLang="zh-CN" sz="29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2900" b="1" baseline="-25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 </a:t>
            </a:r>
            <a:r>
              <a:rPr lang="en-US" altLang="zh-CN" sz="29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2900" b="1" baseline="-25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 </a:t>
            </a: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 </a:t>
            </a:r>
            <a:r>
              <a:rPr lang="en-US" altLang="zh-CN" sz="290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2900" b="1" i="1" baseline="-25000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，则算法的时间复杂度为</a:t>
            </a:r>
            <a:r>
              <a:rPr lang="en-US" altLang="zh-CN" sz="29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sz="29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 . </a:t>
            </a:r>
          </a:p>
          <a:p>
            <a:pPr>
              <a:lnSpc>
                <a:spcPts val="5000"/>
              </a:lnSpc>
              <a:spcBef>
                <a:spcPts val="0"/>
              </a:spcBef>
              <a:buClr>
                <a:srgbClr val="3333FF"/>
              </a:buClr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辅助空间： </a:t>
            </a:r>
            <a:r>
              <a:rPr lang="en-US" altLang="zh-CN" sz="29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(1) </a:t>
            </a:r>
          </a:p>
        </p:txBody>
      </p:sp>
    </p:spTree>
    <p:extLst>
      <p:ext uri="{BB962C8B-B14F-4D97-AF65-F5344CB8AC3E}">
        <p14:creationId xmlns:p14="http://schemas.microsoft.com/office/powerpoint/2010/main" val="305546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5509525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直接插入排序算法还可改进吗？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541684" y="982424"/>
            <a:ext cx="11311140" cy="36544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20000"/>
              </a:lnSpc>
              <a:buFont typeface="Monotype Sorts" pitchFamily="2" charset="2"/>
              <a:buNone/>
              <a:defRPr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在直接插入排序算法中，包含一个查找过程，对前面已排好序的记录序列执行顺序查找。这是其效率低下的原因之一，由此我们想通过改进顺序查找来提高算法的排序效率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11055" y="2701714"/>
            <a:ext cx="11077384" cy="45005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900"/>
              </a:lnSpc>
              <a:spcBef>
                <a:spcPts val="0"/>
              </a:spcBef>
              <a:buClr>
                <a:srgbClr val="3333FF"/>
              </a:buClr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通过将顺序查找改为二分查找，可构造</a:t>
            </a:r>
            <a:r>
              <a:rPr lang="zh-CN" altLang="en-US" b="1" dirty="0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二分插入排序算法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。即在插入第 </a:t>
            </a:r>
            <a:r>
              <a:rPr lang="en-US" altLang="zh-CN" b="1" i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j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个元素时，不是像直接插入排序那样顺序寻找插入位置，而是采用一种二分方法，譬如对半查找方法，寻找插入位置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.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  <a:cs typeface="Times New Roman" pitchFamily="18" charset="0"/>
            </a:endParaRPr>
          </a:p>
          <a:p>
            <a:pPr algn="just">
              <a:lnSpc>
                <a:spcPts val="3900"/>
              </a:lnSpc>
              <a:spcBef>
                <a:spcPts val="2400"/>
              </a:spcBef>
              <a:buClr>
                <a:srgbClr val="3333FF"/>
              </a:buClr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假定文件（</a:t>
            </a:r>
            <a:r>
              <a:rPr lang="en-US" altLang="zh-CN" b="1" i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baseline="-25000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，</a:t>
            </a:r>
            <a:r>
              <a:rPr lang="en-US" altLang="zh-CN" b="1" i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baseline="-25000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，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…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，</a:t>
            </a:r>
            <a:r>
              <a:rPr lang="en-US" altLang="zh-CN" b="1" i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i="1" baseline="-25000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）采用</a:t>
            </a:r>
            <a:r>
              <a:rPr lang="zh-CN" altLang="en-US" b="1" dirty="0">
                <a:solidFill>
                  <a:schemeClr val="hlink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顺序存储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（注意，对于链接存储，不能使用对半查找），则对半查找可减少关键词的比较次数，但不能减少记录的移动次数。</a:t>
            </a:r>
          </a:p>
        </p:txBody>
      </p:sp>
    </p:spTree>
    <p:extLst>
      <p:ext uri="{BB962C8B-B14F-4D97-AF65-F5344CB8AC3E}">
        <p14:creationId xmlns:p14="http://schemas.microsoft.com/office/powerpoint/2010/main" val="333279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195463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希尔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(shell)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排序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623589" y="1060486"/>
            <a:ext cx="10713595" cy="560705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ts val="4000"/>
              </a:lnSpc>
              <a:spcBef>
                <a:spcPct val="0"/>
              </a:spcBef>
              <a:buFont typeface="Monotype Sorts" pitchFamily="2" charset="2"/>
              <a:buNone/>
            </a:pPr>
            <a:endParaRPr lang="en-US" altLang="zh-CN" b="1" dirty="0">
              <a:solidFill>
                <a:schemeClr val="tx2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>
              <a:lnSpc>
                <a:spcPts val="4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1959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年，</a:t>
            </a:r>
            <a:r>
              <a:rPr lang="pt-BR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Donald L. Shell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提出 </a:t>
            </a:r>
            <a:r>
              <a:rPr lang="pt-BR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Shell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排序算法 </a:t>
            </a:r>
            <a:r>
              <a:rPr lang="zh-CN" altLang="pt-BR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源自对直接插入排序算法的改进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</a:p>
          <a:p>
            <a:pPr marL="0">
              <a:lnSpc>
                <a:spcPts val="4000"/>
              </a:lnSpc>
              <a:spcBef>
                <a:spcPct val="0"/>
              </a:spcBef>
              <a:buFont typeface="Monotype Sorts" pitchFamily="2" charset="2"/>
              <a:buNone/>
            </a:pPr>
            <a:endParaRPr lang="zh-CN" altLang="en-US" sz="29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algn="just">
              <a:lnSpc>
                <a:spcPts val="4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希尔排序算法（渐减增量排序算法）的思想：</a:t>
            </a:r>
            <a:endParaRPr lang="en-US" altLang="zh-CN" sz="29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algn="just">
              <a:lnSpc>
                <a:spcPts val="4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将记录按下标的一定增量分组，</a:t>
            </a:r>
            <a:r>
              <a:rPr lang="zh-CN" altLang="en-US" sz="2900" b="1" dirty="0">
                <a:solidFill>
                  <a:srgbClr val="3333FF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对每组使用直接插入排序算法排序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；随着增量值逐渐减少，每组包含的关键词越来越多，当增量值减少到 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时，整个文件恰被分成一组，算法终止。</a:t>
            </a:r>
            <a:endParaRPr lang="zh-CN" altLang="en-US" sz="29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4803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590046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例：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将十个数进行希尔排序的示例</a:t>
            </a:r>
            <a:endParaRPr lang="zh-CN" altLang="en-US" sz="4400" dirty="0"/>
          </a:p>
        </p:txBody>
      </p:sp>
      <p:sp>
        <p:nvSpPr>
          <p:cNvPr id="57" name="Rectangle 2"/>
          <p:cNvSpPr txBox="1">
            <a:spLocks noChangeArrowheads="1"/>
          </p:cNvSpPr>
          <p:nvPr/>
        </p:nvSpPr>
        <p:spPr>
          <a:xfrm>
            <a:off x="1930209" y="292468"/>
            <a:ext cx="9144000" cy="6858000"/>
          </a:xfrm>
          <a:prstGeom prst="rect">
            <a:avLst/>
          </a:prstGeom>
          <a:noFill/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>
              <a:buFont typeface="Monotype Sorts" pitchFamily="2" charset="2"/>
              <a:buNone/>
            </a:pPr>
            <a:endParaRPr lang="zh-CN" altLang="en-US" sz="3200" dirty="0"/>
          </a:p>
        </p:txBody>
      </p:sp>
      <p:sp>
        <p:nvSpPr>
          <p:cNvPr id="58" name="Rectangle 3"/>
          <p:cNvSpPr>
            <a:spLocks noChangeArrowheads="1"/>
          </p:cNvSpPr>
          <p:nvPr/>
        </p:nvSpPr>
        <p:spPr bwMode="auto">
          <a:xfrm>
            <a:off x="2692209" y="657793"/>
            <a:ext cx="7391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幼圆" panose="02010509060101010101" pitchFamily="49" charset="-122"/>
              </a:rPr>
              <a:t> </a:t>
            </a:r>
            <a:endParaRPr lang="zh-CN" altLang="en-US" sz="2400" b="1">
              <a:solidFill>
                <a:srgbClr val="800080"/>
              </a:solidFill>
              <a:latin typeface="幼圆" panose="02010509060101010101" pitchFamily="49" charset="-122"/>
              <a:ea typeface="幼圆" panose="02010509060101010101" pitchFamily="49" charset="-122"/>
              <a:sym typeface="幼圆" panose="02010509060101010101" pitchFamily="49" charset="-122"/>
            </a:endParaRPr>
          </a:p>
        </p:txBody>
      </p:sp>
      <p:grpSp>
        <p:nvGrpSpPr>
          <p:cNvPr id="59" name="组合 11"/>
          <p:cNvGrpSpPr>
            <a:grpSpLocks/>
          </p:cNvGrpSpPr>
          <p:nvPr/>
        </p:nvGrpSpPr>
        <p:grpSpPr bwMode="auto">
          <a:xfrm>
            <a:off x="1777809" y="886393"/>
            <a:ext cx="8077200" cy="5181600"/>
            <a:chOff x="0" y="0"/>
            <a:chExt cx="8077200" cy="5181600"/>
          </a:xfrm>
        </p:grpSpPr>
        <p:sp>
          <p:nvSpPr>
            <p:cNvPr id="60" name="Line 5"/>
            <p:cNvSpPr>
              <a:spLocks noChangeShapeType="1"/>
            </p:cNvSpPr>
            <p:nvPr/>
          </p:nvSpPr>
          <p:spPr bwMode="auto">
            <a:xfrm>
              <a:off x="1143000" y="838200"/>
              <a:ext cx="6781800" cy="1"/>
            </a:xfrm>
            <a:prstGeom prst="line">
              <a:avLst/>
            </a:prstGeom>
            <a:noFill/>
            <a:ln w="31750" cmpd="sng">
              <a:solidFill>
                <a:srgbClr val="993366"/>
              </a:solidFill>
              <a:prstDash val="sys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61" name="AutoShape 6"/>
            <p:cNvSpPr>
              <a:spLocks/>
            </p:cNvSpPr>
            <p:nvPr/>
          </p:nvSpPr>
          <p:spPr bwMode="auto">
            <a:xfrm>
              <a:off x="1295400" y="914400"/>
              <a:ext cx="152400" cy="4191000"/>
            </a:xfrm>
            <a:prstGeom prst="leftBracket">
              <a:avLst>
                <a:gd name="adj" fmla="val 229167"/>
              </a:avLst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62" name="AutoShape 7"/>
            <p:cNvSpPr>
              <a:spLocks/>
            </p:cNvSpPr>
            <p:nvPr/>
          </p:nvSpPr>
          <p:spPr bwMode="auto">
            <a:xfrm flipH="1">
              <a:off x="7696200" y="990600"/>
              <a:ext cx="152400" cy="4191000"/>
            </a:xfrm>
            <a:prstGeom prst="leftBracket">
              <a:avLst>
                <a:gd name="adj" fmla="val 229167"/>
              </a:avLst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63" name="Rectangle 8"/>
            <p:cNvSpPr>
              <a:spLocks noChangeArrowheads="1"/>
            </p:cNvSpPr>
            <p:nvPr/>
          </p:nvSpPr>
          <p:spPr bwMode="auto">
            <a:xfrm>
              <a:off x="1295400" y="0"/>
              <a:ext cx="6705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400" b="1">
                  <a:solidFill>
                    <a:srgbClr val="000000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幼圆" panose="02010509060101010101" pitchFamily="49" charset="-122"/>
                </a:rPr>
                <a:t>  </a:t>
              </a:r>
              <a:r>
                <a:rPr lang="en-US" altLang="zh-CN" sz="2400" b="1">
                  <a:solidFill>
                    <a:schemeClr val="tx2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幼圆" panose="02010509060101010101" pitchFamily="49" charset="-122"/>
                </a:rPr>
                <a:t>0   1   2  </a:t>
              </a:r>
              <a:r>
                <a:rPr lang="en-US" altLang="zh-CN" sz="300" b="1">
                  <a:solidFill>
                    <a:schemeClr val="tx2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幼圆" panose="02010509060101010101" pitchFamily="49" charset="-122"/>
                </a:rPr>
                <a:t>       </a:t>
              </a:r>
              <a:r>
                <a:rPr lang="en-US" altLang="zh-CN" sz="2400" b="1">
                  <a:solidFill>
                    <a:schemeClr val="tx2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幼圆" panose="02010509060101010101" pitchFamily="49" charset="-122"/>
                </a:rPr>
                <a:t>3   4  </a:t>
              </a:r>
              <a:r>
                <a:rPr lang="en-US" altLang="zh-CN" sz="300" b="1">
                  <a:solidFill>
                    <a:schemeClr val="tx2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幼圆" panose="02010509060101010101" pitchFamily="49" charset="-122"/>
                </a:rPr>
                <a:t>       </a:t>
              </a:r>
              <a:r>
                <a:rPr lang="en-US" altLang="zh-CN" sz="2400" b="1">
                  <a:solidFill>
                    <a:schemeClr val="tx2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幼圆" panose="02010509060101010101" pitchFamily="49" charset="-122"/>
                </a:rPr>
                <a:t>5   6   7  </a:t>
              </a:r>
              <a:r>
                <a:rPr lang="en-US" altLang="zh-CN" sz="500" b="1">
                  <a:solidFill>
                    <a:schemeClr val="tx2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幼圆" panose="02010509060101010101" pitchFamily="49" charset="-122"/>
                </a:rPr>
                <a:t>    </a:t>
              </a:r>
              <a:r>
                <a:rPr lang="en-US" altLang="zh-CN" sz="2400" b="1">
                  <a:solidFill>
                    <a:schemeClr val="tx2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幼圆" panose="02010509060101010101" pitchFamily="49" charset="-122"/>
                </a:rPr>
                <a:t>8   9</a:t>
              </a:r>
            </a:p>
          </p:txBody>
        </p:sp>
        <p:sp>
          <p:nvSpPr>
            <p:cNvPr id="64" name="Rectangle 9"/>
            <p:cNvSpPr>
              <a:spLocks noChangeArrowheads="1"/>
            </p:cNvSpPr>
            <p:nvPr/>
          </p:nvSpPr>
          <p:spPr bwMode="auto">
            <a:xfrm>
              <a:off x="1371600" y="457200"/>
              <a:ext cx="6705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 </a:t>
              </a: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36    25    48    12    65    </a:t>
              </a:r>
              <a:r>
                <a:rPr lang="en-US" altLang="zh-CN" sz="2400" b="1" u="sng">
                  <a:solidFill>
                    <a:srgbClr val="FF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25</a:t>
              </a:r>
              <a:r>
                <a:rPr lang="en-US" altLang="zh-CN" sz="2400" b="1" u="sng">
                  <a:solidFill>
                    <a:srgbClr val="99FF66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 </a:t>
              </a:r>
              <a:r>
                <a:rPr lang="en-US" altLang="zh-CN" sz="2400" b="1">
                  <a:solidFill>
                    <a:srgbClr val="99FF66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  </a:t>
              </a: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 43    58    76    32</a:t>
              </a:r>
            </a:p>
          </p:txBody>
        </p:sp>
        <p:sp>
          <p:nvSpPr>
            <p:cNvPr id="65" name="Text Box 10"/>
            <p:cNvSpPr>
              <a:spLocks noChangeArrowheads="1"/>
            </p:cNvSpPr>
            <p:nvPr/>
          </p:nvSpPr>
          <p:spPr bwMode="auto">
            <a:xfrm>
              <a:off x="0" y="0"/>
              <a:ext cx="1066800" cy="525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下标</a:t>
              </a:r>
              <a:endParaRPr lang="zh-CN" altLang="en-US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66" name="Text Box 11"/>
            <p:cNvSpPr>
              <a:spLocks noChangeArrowheads="1"/>
            </p:cNvSpPr>
            <p:nvPr/>
          </p:nvSpPr>
          <p:spPr bwMode="auto">
            <a:xfrm>
              <a:off x="0" y="990600"/>
              <a:ext cx="990600" cy="519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800" b="1">
                  <a:solidFill>
                    <a:schemeClr val="tx2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d</a:t>
              </a:r>
              <a:r>
                <a:rPr lang="en-US" altLang="zh-CN" sz="2800" b="1" baseline="-25000">
                  <a:solidFill>
                    <a:schemeClr val="tx2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1</a:t>
              </a:r>
              <a:r>
                <a:rPr lang="en-US" altLang="zh-CN" sz="2800" b="1">
                  <a:solidFill>
                    <a:schemeClr val="tx2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=5</a:t>
              </a:r>
              <a:endParaRPr lang="zh-CN" altLang="en-US"/>
            </a:p>
          </p:txBody>
        </p:sp>
      </p:grpSp>
      <p:grpSp>
        <p:nvGrpSpPr>
          <p:cNvPr id="67" name="组合 10"/>
          <p:cNvGrpSpPr>
            <a:grpSpLocks/>
          </p:cNvGrpSpPr>
          <p:nvPr/>
        </p:nvGrpSpPr>
        <p:grpSpPr bwMode="auto">
          <a:xfrm>
            <a:off x="3301809" y="1800793"/>
            <a:ext cx="3775075" cy="647700"/>
            <a:chOff x="0" y="0"/>
            <a:chExt cx="3775075" cy="647901"/>
          </a:xfrm>
        </p:grpSpPr>
        <p:grpSp>
          <p:nvGrpSpPr>
            <p:cNvPr id="68" name="Group 13"/>
            <p:cNvGrpSpPr>
              <a:grpSpLocks/>
            </p:cNvGrpSpPr>
            <p:nvPr/>
          </p:nvGrpSpPr>
          <p:grpSpPr bwMode="auto">
            <a:xfrm>
              <a:off x="178991" y="418900"/>
              <a:ext cx="3075853" cy="229001"/>
              <a:chOff x="0" y="0"/>
              <a:chExt cx="1920" cy="192"/>
            </a:xfrm>
          </p:grpSpPr>
          <p:sp>
            <p:nvSpPr>
              <p:cNvPr id="71" name="Line 14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72" name="Line 15"/>
              <p:cNvSpPr>
                <a:spLocks noChangeShapeType="1"/>
              </p:cNvSpPr>
              <p:nvPr/>
            </p:nvSpPr>
            <p:spPr bwMode="auto">
              <a:xfrm>
                <a:off x="0" y="192"/>
                <a:ext cx="1920" cy="1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73" name="Line 16"/>
              <p:cNvSpPr>
                <a:spLocks noChangeShapeType="1"/>
              </p:cNvSpPr>
              <p:nvPr/>
            </p:nvSpPr>
            <p:spPr bwMode="auto">
              <a:xfrm flipV="1">
                <a:off x="192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69" name="Text Box 17"/>
            <p:cNvSpPr>
              <a:spLocks noChangeArrowheads="1"/>
            </p:cNvSpPr>
            <p:nvPr/>
          </p:nvSpPr>
          <p:spPr bwMode="auto">
            <a:xfrm>
              <a:off x="0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endParaRPr lang="zh-CN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幼圆" panose="02010509060101010101" pitchFamily="49" charset="-122"/>
                <a:sym typeface="Times New Roman" panose="02020603050405020304" pitchFamily="18" charset="0"/>
              </a:endParaRPr>
            </a:p>
          </p:txBody>
        </p:sp>
        <p:sp>
          <p:nvSpPr>
            <p:cNvPr id="70" name="Text Box 18"/>
            <p:cNvSpPr>
              <a:spLocks noChangeArrowheads="1"/>
            </p:cNvSpPr>
            <p:nvPr/>
          </p:nvSpPr>
          <p:spPr bwMode="auto">
            <a:xfrm>
              <a:off x="3075147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endParaRPr lang="zh-CN" altLang="zh-CN" sz="2400" b="1" u="sng">
                <a:solidFill>
                  <a:srgbClr val="FF0000"/>
                </a:solidFill>
                <a:latin typeface="Times New Roman" panose="02020603050405020304" pitchFamily="18" charset="0"/>
                <a:ea typeface="幼圆" panose="02010509060101010101" pitchFamily="49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74" name="组合 9"/>
          <p:cNvGrpSpPr>
            <a:grpSpLocks/>
          </p:cNvGrpSpPr>
          <p:nvPr/>
        </p:nvGrpSpPr>
        <p:grpSpPr bwMode="auto">
          <a:xfrm>
            <a:off x="3838384" y="2486593"/>
            <a:ext cx="3757613" cy="685800"/>
            <a:chOff x="0" y="0"/>
            <a:chExt cx="3756969" cy="685800"/>
          </a:xfrm>
        </p:grpSpPr>
        <p:grpSp>
          <p:nvGrpSpPr>
            <p:cNvPr id="75" name="Group 20"/>
            <p:cNvGrpSpPr>
              <a:grpSpLocks/>
            </p:cNvGrpSpPr>
            <p:nvPr/>
          </p:nvGrpSpPr>
          <p:grpSpPr bwMode="auto">
            <a:xfrm>
              <a:off x="233309" y="381000"/>
              <a:ext cx="3110791" cy="304800"/>
              <a:chOff x="0" y="0"/>
              <a:chExt cx="1920" cy="192"/>
            </a:xfrm>
          </p:grpSpPr>
          <p:sp>
            <p:nvSpPr>
              <p:cNvPr id="78" name="Line 21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79" name="Line 22"/>
              <p:cNvSpPr>
                <a:spLocks noChangeShapeType="1"/>
              </p:cNvSpPr>
              <p:nvPr/>
            </p:nvSpPr>
            <p:spPr bwMode="auto">
              <a:xfrm>
                <a:off x="0" y="192"/>
                <a:ext cx="1920" cy="1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80" name="Line 23"/>
              <p:cNvSpPr>
                <a:spLocks noChangeShapeType="1"/>
              </p:cNvSpPr>
              <p:nvPr/>
            </p:nvSpPr>
            <p:spPr bwMode="auto">
              <a:xfrm flipV="1">
                <a:off x="192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76" name="Text Box 24"/>
            <p:cNvSpPr>
              <a:spLocks noChangeArrowheads="1"/>
            </p:cNvSpPr>
            <p:nvPr/>
          </p:nvSpPr>
          <p:spPr bwMode="auto">
            <a:xfrm>
              <a:off x="0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25</a:t>
              </a:r>
              <a:endParaRPr lang="zh-CN" altLang="en-US"/>
            </a:p>
          </p:txBody>
        </p:sp>
        <p:sp>
          <p:nvSpPr>
            <p:cNvPr id="77" name="Text Box 25"/>
            <p:cNvSpPr>
              <a:spLocks noChangeArrowheads="1"/>
            </p:cNvSpPr>
            <p:nvPr/>
          </p:nvSpPr>
          <p:spPr bwMode="auto">
            <a:xfrm>
              <a:off x="3057041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43</a:t>
              </a:r>
              <a:endParaRPr lang="zh-CN" altLang="en-US"/>
            </a:p>
          </p:txBody>
        </p:sp>
      </p:grpSp>
      <p:grpSp>
        <p:nvGrpSpPr>
          <p:cNvPr id="81" name="组合 8"/>
          <p:cNvGrpSpPr>
            <a:grpSpLocks/>
          </p:cNvGrpSpPr>
          <p:nvPr/>
        </p:nvGrpSpPr>
        <p:grpSpPr bwMode="auto">
          <a:xfrm>
            <a:off x="4457509" y="3207318"/>
            <a:ext cx="3744913" cy="609600"/>
            <a:chOff x="0" y="0"/>
            <a:chExt cx="3744595" cy="609600"/>
          </a:xfrm>
        </p:grpSpPr>
        <p:grpSp>
          <p:nvGrpSpPr>
            <p:cNvPr id="82" name="Group 27"/>
            <p:cNvGrpSpPr>
              <a:grpSpLocks/>
            </p:cNvGrpSpPr>
            <p:nvPr/>
          </p:nvGrpSpPr>
          <p:grpSpPr bwMode="auto">
            <a:xfrm>
              <a:off x="240929" y="418700"/>
              <a:ext cx="3053057" cy="190900"/>
              <a:chOff x="0" y="0"/>
              <a:chExt cx="1920" cy="192"/>
            </a:xfrm>
          </p:grpSpPr>
          <p:sp>
            <p:nvSpPr>
              <p:cNvPr id="85" name="Line 28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86" name="Line 29"/>
              <p:cNvSpPr>
                <a:spLocks noChangeShapeType="1"/>
              </p:cNvSpPr>
              <p:nvPr/>
            </p:nvSpPr>
            <p:spPr bwMode="auto">
              <a:xfrm>
                <a:off x="0" y="192"/>
                <a:ext cx="1920" cy="1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87" name="Line 30"/>
              <p:cNvSpPr>
                <a:spLocks noChangeShapeType="1"/>
              </p:cNvSpPr>
              <p:nvPr/>
            </p:nvSpPr>
            <p:spPr bwMode="auto">
              <a:xfrm flipV="1">
                <a:off x="192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83" name="Text Box 31"/>
            <p:cNvSpPr>
              <a:spLocks noChangeArrowheads="1"/>
            </p:cNvSpPr>
            <p:nvPr/>
          </p:nvSpPr>
          <p:spPr bwMode="auto">
            <a:xfrm>
              <a:off x="0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48</a:t>
              </a:r>
              <a:endParaRPr lang="zh-CN" altLang="en-US"/>
            </a:p>
          </p:txBody>
        </p:sp>
        <p:sp>
          <p:nvSpPr>
            <p:cNvPr id="84" name="Text Box 32"/>
            <p:cNvSpPr>
              <a:spLocks noChangeArrowheads="1"/>
            </p:cNvSpPr>
            <p:nvPr/>
          </p:nvSpPr>
          <p:spPr bwMode="auto">
            <a:xfrm>
              <a:off x="3044667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58</a:t>
              </a:r>
              <a:endParaRPr lang="zh-CN" altLang="en-US"/>
            </a:p>
          </p:txBody>
        </p:sp>
      </p:grpSp>
      <p:grpSp>
        <p:nvGrpSpPr>
          <p:cNvPr id="88" name="组合 7"/>
          <p:cNvGrpSpPr>
            <a:grpSpLocks/>
          </p:cNvGrpSpPr>
          <p:nvPr/>
        </p:nvGrpSpPr>
        <p:grpSpPr bwMode="auto">
          <a:xfrm>
            <a:off x="5054409" y="3781993"/>
            <a:ext cx="3752850" cy="685800"/>
            <a:chOff x="0" y="0"/>
            <a:chExt cx="3752215" cy="685800"/>
          </a:xfrm>
        </p:grpSpPr>
        <p:grpSp>
          <p:nvGrpSpPr>
            <p:cNvPr id="89" name="Group 34"/>
            <p:cNvGrpSpPr>
              <a:grpSpLocks/>
            </p:cNvGrpSpPr>
            <p:nvPr/>
          </p:nvGrpSpPr>
          <p:grpSpPr bwMode="auto">
            <a:xfrm>
              <a:off x="233309" y="381000"/>
              <a:ext cx="3048971" cy="304800"/>
              <a:chOff x="0" y="0"/>
              <a:chExt cx="1920" cy="192"/>
            </a:xfrm>
          </p:grpSpPr>
          <p:sp>
            <p:nvSpPr>
              <p:cNvPr id="92" name="Line 35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93" name="Line 36"/>
              <p:cNvSpPr>
                <a:spLocks noChangeShapeType="1"/>
              </p:cNvSpPr>
              <p:nvPr/>
            </p:nvSpPr>
            <p:spPr bwMode="auto">
              <a:xfrm>
                <a:off x="0" y="192"/>
                <a:ext cx="1920" cy="1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94" name="Line 37"/>
              <p:cNvSpPr>
                <a:spLocks noChangeShapeType="1"/>
              </p:cNvSpPr>
              <p:nvPr/>
            </p:nvSpPr>
            <p:spPr bwMode="auto">
              <a:xfrm flipV="1">
                <a:off x="192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90" name="Text Box 38"/>
            <p:cNvSpPr>
              <a:spLocks noChangeArrowheads="1"/>
            </p:cNvSpPr>
            <p:nvPr/>
          </p:nvSpPr>
          <p:spPr bwMode="auto">
            <a:xfrm>
              <a:off x="0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12</a:t>
              </a:r>
              <a:endParaRPr lang="zh-CN" altLang="en-US"/>
            </a:p>
          </p:txBody>
        </p:sp>
        <p:sp>
          <p:nvSpPr>
            <p:cNvPr id="91" name="Text Box 39"/>
            <p:cNvSpPr>
              <a:spLocks noChangeArrowheads="1"/>
            </p:cNvSpPr>
            <p:nvPr/>
          </p:nvSpPr>
          <p:spPr bwMode="auto">
            <a:xfrm>
              <a:off x="3052287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76</a:t>
              </a:r>
              <a:endParaRPr lang="zh-CN" altLang="en-US"/>
            </a:p>
          </p:txBody>
        </p:sp>
      </p:grpSp>
      <p:grpSp>
        <p:nvGrpSpPr>
          <p:cNvPr id="95" name="组合 6"/>
          <p:cNvGrpSpPr>
            <a:grpSpLocks/>
          </p:cNvGrpSpPr>
          <p:nvPr/>
        </p:nvGrpSpPr>
        <p:grpSpPr bwMode="auto">
          <a:xfrm>
            <a:off x="5740209" y="4428106"/>
            <a:ext cx="3775075" cy="685800"/>
            <a:chOff x="0" y="0"/>
            <a:chExt cx="3775075" cy="685800"/>
          </a:xfrm>
        </p:grpSpPr>
        <p:grpSp>
          <p:nvGrpSpPr>
            <p:cNvPr id="96" name="Group 41"/>
            <p:cNvGrpSpPr>
              <a:grpSpLocks/>
            </p:cNvGrpSpPr>
            <p:nvPr/>
          </p:nvGrpSpPr>
          <p:grpSpPr bwMode="auto">
            <a:xfrm>
              <a:off x="172350" y="457200"/>
              <a:ext cx="3054404" cy="228600"/>
              <a:chOff x="0" y="0"/>
              <a:chExt cx="1920" cy="192"/>
            </a:xfrm>
          </p:grpSpPr>
          <p:sp>
            <p:nvSpPr>
              <p:cNvPr id="99" name="Line 42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00" name="Line 43"/>
              <p:cNvSpPr>
                <a:spLocks noChangeShapeType="1"/>
              </p:cNvSpPr>
              <p:nvPr/>
            </p:nvSpPr>
            <p:spPr bwMode="auto">
              <a:xfrm>
                <a:off x="0" y="192"/>
                <a:ext cx="1920" cy="1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01" name="Line 44"/>
              <p:cNvSpPr>
                <a:spLocks noChangeShapeType="1"/>
              </p:cNvSpPr>
              <p:nvPr/>
            </p:nvSpPr>
            <p:spPr bwMode="auto">
              <a:xfrm flipV="1">
                <a:off x="1920" y="0"/>
                <a:ext cx="1" cy="192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97" name="Text Box 45"/>
            <p:cNvSpPr>
              <a:spLocks noChangeArrowheads="1"/>
            </p:cNvSpPr>
            <p:nvPr/>
          </p:nvSpPr>
          <p:spPr bwMode="auto">
            <a:xfrm>
              <a:off x="0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endParaRPr lang="zh-CN" altLang="zh-CN" sz="2400" b="1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幼圆" panose="02010509060101010101" pitchFamily="49" charset="-122"/>
              </a:endParaRPr>
            </a:p>
          </p:txBody>
        </p:sp>
        <p:sp>
          <p:nvSpPr>
            <p:cNvPr id="98" name="Text Box 46"/>
            <p:cNvSpPr>
              <a:spLocks noChangeArrowheads="1"/>
            </p:cNvSpPr>
            <p:nvPr/>
          </p:nvSpPr>
          <p:spPr bwMode="auto">
            <a:xfrm>
              <a:off x="3075147" y="0"/>
              <a:ext cx="69992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endParaRPr lang="zh-CN" altLang="zh-CN" sz="2400" b="1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幼圆" panose="02010509060101010101" pitchFamily="49" charset="-122"/>
              </a:endParaRPr>
            </a:p>
          </p:txBody>
        </p:sp>
      </p:grpSp>
      <p:grpSp>
        <p:nvGrpSpPr>
          <p:cNvPr id="102" name="组合 5"/>
          <p:cNvGrpSpPr>
            <a:grpSpLocks/>
          </p:cNvGrpSpPr>
          <p:nvPr/>
        </p:nvGrpSpPr>
        <p:grpSpPr bwMode="auto">
          <a:xfrm>
            <a:off x="3233547" y="1745231"/>
            <a:ext cx="3590925" cy="500062"/>
            <a:chOff x="0" y="0"/>
            <a:chExt cx="3591397" cy="500062"/>
          </a:xfrm>
        </p:grpSpPr>
        <p:sp>
          <p:nvSpPr>
            <p:cNvPr id="103" name="Text Box 48"/>
            <p:cNvSpPr>
              <a:spLocks noChangeArrowheads="1"/>
            </p:cNvSpPr>
            <p:nvPr/>
          </p:nvSpPr>
          <p:spPr bwMode="auto">
            <a:xfrm>
              <a:off x="0" y="0"/>
              <a:ext cx="536237" cy="463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 u="sng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25</a:t>
              </a:r>
              <a:endParaRPr lang="zh-CN" altLang="en-US"/>
            </a:p>
          </p:txBody>
        </p:sp>
        <p:sp>
          <p:nvSpPr>
            <p:cNvPr id="104" name="Text Box 49"/>
            <p:cNvSpPr>
              <a:spLocks noChangeArrowheads="1"/>
            </p:cNvSpPr>
            <p:nvPr/>
          </p:nvSpPr>
          <p:spPr bwMode="auto">
            <a:xfrm>
              <a:off x="3055160" y="42862"/>
              <a:ext cx="536237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36</a:t>
              </a:r>
              <a:endParaRPr lang="zh-CN" altLang="en-US"/>
            </a:p>
          </p:txBody>
        </p:sp>
      </p:grpSp>
      <p:grpSp>
        <p:nvGrpSpPr>
          <p:cNvPr id="105" name="组合 4"/>
          <p:cNvGrpSpPr>
            <a:grpSpLocks/>
          </p:cNvGrpSpPr>
          <p:nvPr/>
        </p:nvGrpSpPr>
        <p:grpSpPr bwMode="auto">
          <a:xfrm>
            <a:off x="5675122" y="4413818"/>
            <a:ext cx="3567112" cy="500063"/>
            <a:chOff x="0" y="0"/>
            <a:chExt cx="3566160" cy="500063"/>
          </a:xfrm>
        </p:grpSpPr>
        <p:sp>
          <p:nvSpPr>
            <p:cNvPr id="106" name="Text Box 52"/>
            <p:cNvSpPr>
              <a:spLocks noChangeArrowheads="1"/>
            </p:cNvSpPr>
            <p:nvPr/>
          </p:nvSpPr>
          <p:spPr bwMode="auto">
            <a:xfrm>
              <a:off x="0" y="0"/>
              <a:ext cx="533400" cy="463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 u="sng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32</a:t>
              </a:r>
              <a:endParaRPr lang="zh-CN" altLang="en-US"/>
            </a:p>
          </p:txBody>
        </p:sp>
        <p:sp>
          <p:nvSpPr>
            <p:cNvPr id="107" name="Text Box 53"/>
            <p:cNvSpPr>
              <a:spLocks noChangeArrowheads="1"/>
            </p:cNvSpPr>
            <p:nvPr/>
          </p:nvSpPr>
          <p:spPr bwMode="auto">
            <a:xfrm>
              <a:off x="3032760" y="42863"/>
              <a:ext cx="533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65</a:t>
              </a:r>
              <a:endParaRPr lang="zh-CN" altLang="en-US"/>
            </a:p>
          </p:txBody>
        </p:sp>
      </p:grpSp>
      <p:grpSp>
        <p:nvGrpSpPr>
          <p:cNvPr id="108" name="Group 55"/>
          <p:cNvGrpSpPr>
            <a:grpSpLocks/>
          </p:cNvGrpSpPr>
          <p:nvPr/>
        </p:nvGrpSpPr>
        <p:grpSpPr bwMode="auto">
          <a:xfrm>
            <a:off x="596708" y="5745731"/>
            <a:ext cx="9048751" cy="477837"/>
            <a:chOff x="-544" y="48"/>
            <a:chExt cx="5700" cy="301"/>
          </a:xfrm>
        </p:grpSpPr>
        <p:sp>
          <p:nvSpPr>
            <p:cNvPr id="109" name="Text Box 56"/>
            <p:cNvSpPr>
              <a:spLocks noChangeArrowheads="1"/>
            </p:cNvSpPr>
            <p:nvPr/>
          </p:nvSpPr>
          <p:spPr bwMode="auto">
            <a:xfrm>
              <a:off x="1076" y="48"/>
              <a:ext cx="4080" cy="292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>
                  <a:solidFill>
                    <a:srgbClr val="99FF66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 </a:t>
              </a:r>
              <a:r>
                <a:rPr lang="en-US" altLang="zh-CN" sz="2400" b="1" u="sng">
                  <a:solidFill>
                    <a:srgbClr val="FF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25</a:t>
              </a: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sym typeface="Times New Roman" panose="02020603050405020304" pitchFamily="18" charset="0"/>
                </a:rPr>
                <a:t>    25    48    12    32    36    43    58    76    65</a:t>
              </a:r>
            </a:p>
          </p:txBody>
        </p:sp>
        <p:sp>
          <p:nvSpPr>
            <p:cNvPr id="110" name="Text Box 57"/>
            <p:cNvSpPr>
              <a:spLocks noChangeArrowheads="1"/>
            </p:cNvSpPr>
            <p:nvPr/>
          </p:nvSpPr>
          <p:spPr bwMode="auto">
            <a:xfrm>
              <a:off x="-544" y="57"/>
              <a:ext cx="1439" cy="2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>
              <a:spAutoFit/>
            </a:bodyPr>
            <a:lstStyle/>
            <a:p>
              <a:pPr algn="ctr">
                <a:spcBef>
                  <a:spcPct val="15000"/>
                </a:spcBef>
              </a:pPr>
              <a:r>
                <a:rPr lang="zh-CN" altLang="en-US" sz="24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一趟排序结果</a:t>
              </a:r>
              <a:endParaRPr lang="zh-CN" altLang="en-US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6668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495528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例：对十个数进行希尔排序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2492828" y="1163053"/>
            <a:ext cx="7391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</a:t>
            </a:r>
            <a:endParaRPr lang="zh-CN" altLang="en-US" sz="2400" b="1">
              <a:solidFill>
                <a:srgbClr val="800080"/>
              </a:solidFill>
              <a:latin typeface="楷体" panose="02010609060101010101" pitchFamily="49" charset="-122"/>
              <a:ea typeface="楷体" panose="02010609060101010101" pitchFamily="49" charset="-122"/>
              <a:sym typeface="幼圆" panose="02010509060101010101" pitchFamily="49" charset="-122"/>
            </a:endParaRPr>
          </a:p>
        </p:txBody>
      </p:sp>
      <p:grpSp>
        <p:nvGrpSpPr>
          <p:cNvPr id="4" name="组合 15"/>
          <p:cNvGrpSpPr>
            <a:grpSpLocks/>
          </p:cNvGrpSpPr>
          <p:nvPr/>
        </p:nvGrpSpPr>
        <p:grpSpPr bwMode="auto">
          <a:xfrm>
            <a:off x="3346903" y="2687053"/>
            <a:ext cx="4970463" cy="304800"/>
            <a:chOff x="0" y="0"/>
            <a:chExt cx="4971061" cy="304800"/>
          </a:xfrm>
        </p:grpSpPr>
        <p:sp>
          <p:nvSpPr>
            <p:cNvPr id="5" name="Line 16"/>
            <p:cNvSpPr>
              <a:spLocks noChangeShapeType="1"/>
            </p:cNvSpPr>
            <p:nvPr/>
          </p:nvSpPr>
          <p:spPr bwMode="auto">
            <a:xfrm>
              <a:off x="0" y="0"/>
              <a:ext cx="1" cy="304800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6" name="Line 17"/>
            <p:cNvSpPr>
              <a:spLocks noChangeShapeType="1"/>
            </p:cNvSpPr>
            <p:nvPr/>
          </p:nvSpPr>
          <p:spPr bwMode="auto">
            <a:xfrm>
              <a:off x="0" y="304800"/>
              <a:ext cx="4971061" cy="1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7" name="Line 18"/>
            <p:cNvSpPr>
              <a:spLocks noChangeShapeType="1"/>
            </p:cNvSpPr>
            <p:nvPr/>
          </p:nvSpPr>
          <p:spPr bwMode="auto">
            <a:xfrm flipV="1">
              <a:off x="4971061" y="0"/>
              <a:ext cx="1" cy="304800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8" name="组合 16"/>
          <p:cNvGrpSpPr>
            <a:grpSpLocks/>
          </p:cNvGrpSpPr>
          <p:nvPr/>
        </p:nvGrpSpPr>
        <p:grpSpPr bwMode="auto">
          <a:xfrm>
            <a:off x="4572453" y="2679116"/>
            <a:ext cx="2460625" cy="312737"/>
            <a:chOff x="0" y="0"/>
            <a:chExt cx="2459673" cy="312420"/>
          </a:xfrm>
        </p:grpSpPr>
        <p:sp>
          <p:nvSpPr>
            <p:cNvPr id="9" name="Line 19"/>
            <p:cNvSpPr>
              <a:spLocks noChangeShapeType="1"/>
            </p:cNvSpPr>
            <p:nvPr/>
          </p:nvSpPr>
          <p:spPr bwMode="auto">
            <a:xfrm flipV="1">
              <a:off x="1219200" y="7620"/>
              <a:ext cx="1" cy="304800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Line 20"/>
            <p:cNvSpPr>
              <a:spLocks noChangeShapeType="1"/>
            </p:cNvSpPr>
            <p:nvPr/>
          </p:nvSpPr>
          <p:spPr bwMode="auto">
            <a:xfrm flipV="1">
              <a:off x="2459673" y="0"/>
              <a:ext cx="1" cy="304800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11" name="Line 21"/>
            <p:cNvSpPr>
              <a:spLocks noChangeShapeType="1"/>
            </p:cNvSpPr>
            <p:nvPr/>
          </p:nvSpPr>
          <p:spPr bwMode="auto">
            <a:xfrm flipV="1">
              <a:off x="0" y="7620"/>
              <a:ext cx="1" cy="304800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2" name="组合 17"/>
          <p:cNvGrpSpPr>
            <a:grpSpLocks/>
          </p:cNvGrpSpPr>
          <p:nvPr/>
        </p:nvGrpSpPr>
        <p:grpSpPr bwMode="auto">
          <a:xfrm>
            <a:off x="3102428" y="2229853"/>
            <a:ext cx="4357688" cy="498475"/>
            <a:chOff x="0" y="0"/>
            <a:chExt cx="4357688" cy="498771"/>
          </a:xfrm>
        </p:grpSpPr>
        <p:sp>
          <p:nvSpPr>
            <p:cNvPr id="13" name="Text Box 13"/>
            <p:cNvSpPr>
              <a:spLocks noChangeArrowheads="1"/>
            </p:cNvSpPr>
            <p:nvPr/>
          </p:nvSpPr>
          <p:spPr bwMode="auto">
            <a:xfrm>
              <a:off x="0" y="34925"/>
              <a:ext cx="700088" cy="463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 u="sng">
                  <a:solidFill>
                    <a:srgbClr val="CC33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25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4" name="Text Box 22"/>
            <p:cNvSpPr>
              <a:spLocks noChangeArrowheads="1"/>
            </p:cNvSpPr>
            <p:nvPr/>
          </p:nvSpPr>
          <p:spPr bwMode="auto">
            <a:xfrm>
              <a:off x="1219200" y="0"/>
              <a:ext cx="700088" cy="464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48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5" name="Text Box 23"/>
            <p:cNvSpPr>
              <a:spLocks noChangeArrowheads="1"/>
            </p:cNvSpPr>
            <p:nvPr/>
          </p:nvSpPr>
          <p:spPr bwMode="auto">
            <a:xfrm>
              <a:off x="2438400" y="0"/>
              <a:ext cx="700088" cy="464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32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6" name="Text Box 24"/>
            <p:cNvSpPr>
              <a:spLocks noChangeArrowheads="1"/>
            </p:cNvSpPr>
            <p:nvPr/>
          </p:nvSpPr>
          <p:spPr bwMode="auto">
            <a:xfrm>
              <a:off x="3657600" y="0"/>
              <a:ext cx="700088" cy="464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43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</p:grpSp>
      <p:sp>
        <p:nvSpPr>
          <p:cNvPr id="17" name="Text Box 25"/>
          <p:cNvSpPr>
            <a:spLocks noChangeArrowheads="1"/>
          </p:cNvSpPr>
          <p:nvPr/>
        </p:nvSpPr>
        <p:spPr bwMode="auto">
          <a:xfrm>
            <a:off x="8063366" y="2229853"/>
            <a:ext cx="700087" cy="463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76</a:t>
            </a:r>
            <a:endParaRPr lang="zh-CN" altLang="en-US">
              <a:ea typeface="楷体" panose="02010609060101010101" pitchFamily="49" charset="-122"/>
            </a:endParaRPr>
          </a:p>
        </p:txBody>
      </p:sp>
      <p:grpSp>
        <p:nvGrpSpPr>
          <p:cNvPr id="18" name="组合 19"/>
          <p:cNvGrpSpPr>
            <a:grpSpLocks/>
          </p:cNvGrpSpPr>
          <p:nvPr/>
        </p:nvGrpSpPr>
        <p:grpSpPr bwMode="auto">
          <a:xfrm>
            <a:off x="3962853" y="3388728"/>
            <a:ext cx="4976813" cy="304800"/>
            <a:chOff x="0" y="0"/>
            <a:chExt cx="4976290" cy="304800"/>
          </a:xfrm>
        </p:grpSpPr>
        <p:grpSp>
          <p:nvGrpSpPr>
            <p:cNvPr id="19" name="组合 8"/>
            <p:cNvGrpSpPr>
              <a:grpSpLocks/>
            </p:cNvGrpSpPr>
            <p:nvPr/>
          </p:nvGrpSpPr>
          <p:grpSpPr bwMode="auto">
            <a:xfrm>
              <a:off x="0" y="0"/>
              <a:ext cx="4976290" cy="304800"/>
              <a:chOff x="0" y="0"/>
              <a:chExt cx="4976290" cy="304800"/>
            </a:xfrm>
          </p:grpSpPr>
          <p:sp>
            <p:nvSpPr>
              <p:cNvPr id="23" name="Line 31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304800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ea typeface="楷体" panose="02010609060101010101" pitchFamily="49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24" name="Line 32"/>
              <p:cNvSpPr>
                <a:spLocks noChangeShapeType="1"/>
              </p:cNvSpPr>
              <p:nvPr/>
            </p:nvSpPr>
            <p:spPr bwMode="auto">
              <a:xfrm>
                <a:off x="0" y="304800"/>
                <a:ext cx="4976290" cy="1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ea typeface="楷体" panose="02010609060101010101" pitchFamily="49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25" name="Line 33"/>
              <p:cNvSpPr>
                <a:spLocks noChangeShapeType="1"/>
              </p:cNvSpPr>
              <p:nvPr/>
            </p:nvSpPr>
            <p:spPr bwMode="auto">
              <a:xfrm flipV="1">
                <a:off x="4976290" y="0"/>
                <a:ext cx="1" cy="304800"/>
              </a:xfrm>
              <a:prstGeom prst="line">
                <a:avLst/>
              </a:prstGeom>
              <a:noFill/>
              <a:ln w="28575" cap="sq" cmpd="sng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zh-CN">
                  <a:solidFill>
                    <a:srgbClr val="000000"/>
                  </a:solidFill>
                  <a:ea typeface="楷体" panose="02010609060101010101" pitchFamily="49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20" name="Line 34"/>
            <p:cNvSpPr>
              <a:spLocks noChangeShapeType="1"/>
            </p:cNvSpPr>
            <p:nvPr/>
          </p:nvSpPr>
          <p:spPr bwMode="auto">
            <a:xfrm flipV="1">
              <a:off x="2446020" y="0"/>
              <a:ext cx="1" cy="304800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21" name="Line 35"/>
            <p:cNvSpPr>
              <a:spLocks noChangeShapeType="1"/>
            </p:cNvSpPr>
            <p:nvPr/>
          </p:nvSpPr>
          <p:spPr bwMode="auto">
            <a:xfrm flipV="1">
              <a:off x="3747453" y="0"/>
              <a:ext cx="1" cy="304800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22" name="Line 36"/>
            <p:cNvSpPr>
              <a:spLocks noChangeShapeType="1"/>
            </p:cNvSpPr>
            <p:nvPr/>
          </p:nvSpPr>
          <p:spPr bwMode="auto">
            <a:xfrm flipV="1">
              <a:off x="1196340" y="0"/>
              <a:ext cx="1" cy="304800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26" name="组合 14"/>
          <p:cNvGrpSpPr>
            <a:grpSpLocks/>
          </p:cNvGrpSpPr>
          <p:nvPr/>
        </p:nvGrpSpPr>
        <p:grpSpPr bwMode="auto">
          <a:xfrm>
            <a:off x="3788228" y="2991853"/>
            <a:ext cx="4357688" cy="498771"/>
            <a:chOff x="0" y="0"/>
            <a:chExt cx="4357688" cy="498771"/>
          </a:xfrm>
        </p:grpSpPr>
        <p:sp>
          <p:nvSpPr>
            <p:cNvPr id="27" name="Text Box 28"/>
            <p:cNvSpPr>
              <a:spLocks noChangeArrowheads="1"/>
            </p:cNvSpPr>
            <p:nvPr/>
          </p:nvSpPr>
          <p:spPr bwMode="auto">
            <a:xfrm>
              <a:off x="0" y="34925"/>
              <a:ext cx="700088" cy="463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25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8" name="Text Box 37"/>
            <p:cNvSpPr>
              <a:spLocks noChangeArrowheads="1"/>
            </p:cNvSpPr>
            <p:nvPr/>
          </p:nvSpPr>
          <p:spPr bwMode="auto">
            <a:xfrm>
              <a:off x="1219200" y="0"/>
              <a:ext cx="700088" cy="463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12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9" name="Text Box 38"/>
            <p:cNvSpPr>
              <a:spLocks noChangeArrowheads="1"/>
            </p:cNvSpPr>
            <p:nvPr/>
          </p:nvSpPr>
          <p:spPr bwMode="auto">
            <a:xfrm>
              <a:off x="2362200" y="0"/>
              <a:ext cx="700088" cy="463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36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0" name="Text Box 39"/>
            <p:cNvSpPr>
              <a:spLocks noChangeArrowheads="1"/>
            </p:cNvSpPr>
            <p:nvPr/>
          </p:nvSpPr>
          <p:spPr bwMode="auto">
            <a:xfrm>
              <a:off x="3657600" y="0"/>
              <a:ext cx="700088" cy="463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58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</p:grpSp>
      <p:sp>
        <p:nvSpPr>
          <p:cNvPr id="31" name="Text Box 40"/>
          <p:cNvSpPr>
            <a:spLocks noChangeArrowheads="1"/>
          </p:cNvSpPr>
          <p:nvPr/>
        </p:nvSpPr>
        <p:spPr bwMode="auto">
          <a:xfrm>
            <a:off x="8665028" y="2991853"/>
            <a:ext cx="700088" cy="463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65</a:t>
            </a:r>
            <a:endParaRPr lang="zh-CN" altLang="en-US">
              <a:ea typeface="楷体" panose="02010609060101010101" pitchFamily="49" charset="-122"/>
            </a:endParaRPr>
          </a:p>
        </p:txBody>
      </p:sp>
      <p:grpSp>
        <p:nvGrpSpPr>
          <p:cNvPr id="32" name="组合 18"/>
          <p:cNvGrpSpPr>
            <a:grpSpLocks/>
          </p:cNvGrpSpPr>
          <p:nvPr/>
        </p:nvGrpSpPr>
        <p:grpSpPr bwMode="auto">
          <a:xfrm>
            <a:off x="1578428" y="1163053"/>
            <a:ext cx="8001000" cy="2289865"/>
            <a:chOff x="0" y="0"/>
            <a:chExt cx="8001000" cy="2289865"/>
          </a:xfrm>
        </p:grpSpPr>
        <p:sp>
          <p:nvSpPr>
            <p:cNvPr id="33" name="AutoShape 5"/>
            <p:cNvSpPr>
              <a:spLocks/>
            </p:cNvSpPr>
            <p:nvPr/>
          </p:nvSpPr>
          <p:spPr bwMode="auto">
            <a:xfrm>
              <a:off x="1295400" y="1824935"/>
              <a:ext cx="76200" cy="464930"/>
            </a:xfrm>
            <a:prstGeom prst="leftBracket">
              <a:avLst>
                <a:gd name="adj" fmla="val 216667"/>
              </a:avLst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34" name="Rectangle 6"/>
            <p:cNvSpPr>
              <a:spLocks noChangeArrowheads="1"/>
            </p:cNvSpPr>
            <p:nvPr/>
          </p:nvSpPr>
          <p:spPr bwMode="auto">
            <a:xfrm>
              <a:off x="1295400" y="0"/>
              <a:ext cx="6705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400" b="1">
                  <a:solidFill>
                    <a:schemeClr val="tx2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 </a:t>
              </a:r>
              <a:r>
                <a:rPr lang="zh-CN" altLang="en-US" sz="400" b="1">
                  <a:solidFill>
                    <a:schemeClr val="tx2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  </a:t>
              </a:r>
              <a:r>
                <a:rPr lang="en-US" altLang="zh-CN" sz="2400" b="1">
                  <a:solidFill>
                    <a:schemeClr val="tx2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0   1  </a:t>
              </a:r>
              <a:r>
                <a:rPr lang="en-US" altLang="zh-CN" sz="400" b="1">
                  <a:solidFill>
                    <a:schemeClr val="tx2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    </a:t>
              </a:r>
              <a:r>
                <a:rPr lang="en-US" altLang="zh-CN" sz="2400" b="1">
                  <a:solidFill>
                    <a:schemeClr val="tx2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2   3   4   5   6   7   </a:t>
              </a:r>
              <a:r>
                <a:rPr lang="en-US" altLang="zh-CN" sz="500" b="1">
                  <a:solidFill>
                    <a:schemeClr val="tx2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</a:t>
              </a:r>
              <a:r>
                <a:rPr lang="en-US" altLang="zh-CN" sz="2400" b="1">
                  <a:solidFill>
                    <a:schemeClr val="tx2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8   9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5" name="Text Box 7"/>
            <p:cNvSpPr>
              <a:spLocks noChangeArrowheads="1"/>
            </p:cNvSpPr>
            <p:nvPr/>
          </p:nvSpPr>
          <p:spPr bwMode="auto">
            <a:xfrm>
              <a:off x="0" y="0"/>
              <a:ext cx="1066800" cy="525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下标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6" name="Text Box 8"/>
            <p:cNvSpPr>
              <a:spLocks noChangeArrowheads="1"/>
            </p:cNvSpPr>
            <p:nvPr/>
          </p:nvSpPr>
          <p:spPr bwMode="auto">
            <a:xfrm>
              <a:off x="0" y="1447800"/>
              <a:ext cx="990600" cy="525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d</a:t>
              </a:r>
              <a:r>
                <a:rPr lang="en-US" altLang="zh-CN" sz="2800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=2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7" name="Text Box 9"/>
            <p:cNvSpPr>
              <a:spLocks noChangeArrowheads="1"/>
            </p:cNvSpPr>
            <p:nvPr/>
          </p:nvSpPr>
          <p:spPr bwMode="auto">
            <a:xfrm>
              <a:off x="1371600" y="381000"/>
              <a:ext cx="6477000" cy="4638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</a:t>
              </a:r>
              <a:r>
                <a:rPr lang="en-US" altLang="zh-CN" sz="2400" b="1" u="sng">
                  <a:solidFill>
                    <a:srgbClr val="CC33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25</a:t>
              </a: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    25    48    12    32    36    </a:t>
              </a:r>
              <a:r>
                <a:rPr lang="en-US" altLang="zh-CN" sz="3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  </a:t>
              </a: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43    </a:t>
              </a:r>
              <a:r>
                <a:rPr lang="en-US" altLang="zh-CN" sz="3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      </a:t>
              </a: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58    76    65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8" name="Line 10"/>
            <p:cNvSpPr>
              <a:spLocks noChangeShapeType="1"/>
            </p:cNvSpPr>
            <p:nvPr/>
          </p:nvSpPr>
          <p:spPr bwMode="auto">
            <a:xfrm>
              <a:off x="1143000" y="914400"/>
              <a:ext cx="6781800" cy="1"/>
            </a:xfrm>
            <a:prstGeom prst="line">
              <a:avLst/>
            </a:prstGeom>
            <a:noFill/>
            <a:ln w="31750" cmpd="sng">
              <a:solidFill>
                <a:srgbClr val="993366"/>
              </a:solidFill>
              <a:prstDash val="sys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39" name="AutoShape 41"/>
            <p:cNvSpPr>
              <a:spLocks/>
            </p:cNvSpPr>
            <p:nvPr/>
          </p:nvSpPr>
          <p:spPr bwMode="auto">
            <a:xfrm flipH="1">
              <a:off x="7620000" y="1824935"/>
              <a:ext cx="76200" cy="464930"/>
            </a:xfrm>
            <a:prstGeom prst="leftBracket">
              <a:avLst>
                <a:gd name="adj" fmla="val 216667"/>
              </a:avLst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40" name="组合 13"/>
          <p:cNvGrpSpPr>
            <a:grpSpLocks/>
          </p:cNvGrpSpPr>
          <p:nvPr/>
        </p:nvGrpSpPr>
        <p:grpSpPr bwMode="auto">
          <a:xfrm>
            <a:off x="4321628" y="2315578"/>
            <a:ext cx="2952750" cy="374650"/>
            <a:chOff x="0" y="0"/>
            <a:chExt cx="2953283" cy="375416"/>
          </a:xfrm>
        </p:grpSpPr>
        <p:sp>
          <p:nvSpPr>
            <p:cNvPr id="41" name="Text Box 43"/>
            <p:cNvSpPr>
              <a:spLocks noChangeArrowheads="1"/>
            </p:cNvSpPr>
            <p:nvPr/>
          </p:nvSpPr>
          <p:spPr bwMode="auto">
            <a:xfrm>
              <a:off x="0" y="0"/>
              <a:ext cx="500152" cy="369332"/>
            </a:xfrm>
            <a:prstGeom prst="rect">
              <a:avLst/>
            </a:prstGeom>
            <a:solidFill>
              <a:srgbClr val="CC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32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2" name="Text Box 44"/>
            <p:cNvSpPr>
              <a:spLocks noChangeArrowheads="1"/>
            </p:cNvSpPr>
            <p:nvPr/>
          </p:nvSpPr>
          <p:spPr bwMode="auto">
            <a:xfrm>
              <a:off x="1249680" y="0"/>
              <a:ext cx="436557" cy="369332"/>
            </a:xfrm>
            <a:prstGeom prst="rect">
              <a:avLst/>
            </a:prstGeom>
            <a:solidFill>
              <a:srgbClr val="CC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43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3" name="Text Box 45"/>
            <p:cNvSpPr>
              <a:spLocks noChangeArrowheads="1"/>
            </p:cNvSpPr>
            <p:nvPr/>
          </p:nvSpPr>
          <p:spPr bwMode="auto">
            <a:xfrm>
              <a:off x="2461261" y="6084"/>
              <a:ext cx="492022" cy="369332"/>
            </a:xfrm>
            <a:prstGeom prst="rect">
              <a:avLst/>
            </a:prstGeom>
            <a:solidFill>
              <a:srgbClr val="CC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48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</p:grpSp>
      <p:grpSp>
        <p:nvGrpSpPr>
          <p:cNvPr id="44" name="组合 12"/>
          <p:cNvGrpSpPr>
            <a:grpSpLocks/>
          </p:cNvGrpSpPr>
          <p:nvPr/>
        </p:nvGrpSpPr>
        <p:grpSpPr bwMode="auto">
          <a:xfrm>
            <a:off x="3742191" y="3022016"/>
            <a:ext cx="1649412" cy="382587"/>
            <a:chOff x="0" y="0"/>
            <a:chExt cx="1649495" cy="381397"/>
          </a:xfrm>
        </p:grpSpPr>
        <p:sp>
          <p:nvSpPr>
            <p:cNvPr id="45" name="Text Box 48"/>
            <p:cNvSpPr>
              <a:spLocks noChangeArrowheads="1"/>
            </p:cNvSpPr>
            <p:nvPr/>
          </p:nvSpPr>
          <p:spPr bwMode="auto">
            <a:xfrm>
              <a:off x="0" y="12065"/>
              <a:ext cx="426244" cy="369332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12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6" name="Text Box 49"/>
            <p:cNvSpPr>
              <a:spLocks noChangeArrowheads="1"/>
            </p:cNvSpPr>
            <p:nvPr/>
          </p:nvSpPr>
          <p:spPr bwMode="auto">
            <a:xfrm>
              <a:off x="1188720" y="0"/>
              <a:ext cx="460775" cy="369332"/>
            </a:xfrm>
            <a:prstGeom prst="rect">
              <a:avLst/>
            </a:prstGeom>
            <a:solidFill>
              <a:srgbClr val="FF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25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</p:grpSp>
      <p:sp>
        <p:nvSpPr>
          <p:cNvPr id="47" name="Line 50"/>
          <p:cNvSpPr>
            <a:spLocks noChangeShapeType="1"/>
          </p:cNvSpPr>
          <p:nvPr/>
        </p:nvSpPr>
        <p:spPr bwMode="auto">
          <a:xfrm>
            <a:off x="4778828" y="2991853"/>
            <a:ext cx="1066800" cy="0"/>
          </a:xfrm>
          <a:prstGeom prst="line">
            <a:avLst/>
          </a:prstGeom>
          <a:noFill/>
          <a:ln w="28575" cap="sq" cmpd="sng">
            <a:solidFill>
              <a:srgbClr val="60336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zh-CN" altLang="zh-CN">
              <a:solidFill>
                <a:srgbClr val="000000"/>
              </a:solidFill>
              <a:ea typeface="楷体" panose="02010609060101010101" pitchFamily="49" charset="-122"/>
              <a:sym typeface="宋体" panose="02010600030101010101" pitchFamily="2" charset="-122"/>
            </a:endParaRPr>
          </a:p>
        </p:txBody>
      </p:sp>
      <p:grpSp>
        <p:nvGrpSpPr>
          <p:cNvPr id="48" name="Group 51"/>
          <p:cNvGrpSpPr>
            <a:grpSpLocks/>
          </p:cNvGrpSpPr>
          <p:nvPr/>
        </p:nvGrpSpPr>
        <p:grpSpPr bwMode="auto">
          <a:xfrm>
            <a:off x="1426028" y="4287253"/>
            <a:ext cx="8153400" cy="684213"/>
            <a:chOff x="0" y="0"/>
            <a:chExt cx="5136" cy="431"/>
          </a:xfrm>
        </p:grpSpPr>
        <p:sp>
          <p:nvSpPr>
            <p:cNvPr id="49" name="Text Box 52"/>
            <p:cNvSpPr>
              <a:spLocks noChangeArrowheads="1"/>
            </p:cNvSpPr>
            <p:nvPr/>
          </p:nvSpPr>
          <p:spPr bwMode="auto">
            <a:xfrm>
              <a:off x="1056" y="48"/>
              <a:ext cx="4080" cy="292"/>
            </a:xfrm>
            <a:prstGeom prst="rect">
              <a:avLst/>
            </a:prstGeom>
            <a:solidFill>
              <a:srgbClr val="CCFF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400" b="1" u="sng">
                  <a:solidFill>
                    <a:srgbClr val="FF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25</a:t>
              </a: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    12    32    25    43    36    </a:t>
              </a:r>
              <a:r>
                <a:rPr lang="en-US" altLang="zh-CN" sz="3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  </a:t>
              </a: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48    </a:t>
              </a:r>
              <a:r>
                <a:rPr lang="en-US" altLang="zh-CN" sz="3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     </a:t>
              </a: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58    76    65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50" name="Text Box 53"/>
            <p:cNvSpPr>
              <a:spLocks noChangeArrowheads="1"/>
            </p:cNvSpPr>
            <p:nvPr/>
          </p:nvSpPr>
          <p:spPr bwMode="auto">
            <a:xfrm>
              <a:off x="0" y="0"/>
              <a:ext cx="912" cy="4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lnSpc>
                  <a:spcPts val="2300"/>
                </a:lnSpc>
              </a:pPr>
              <a:r>
                <a:rPr lang="zh-CN" altLang="en-US" sz="22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二趟</a:t>
              </a:r>
            </a:p>
            <a:p>
              <a:pPr algn="ctr">
                <a:lnSpc>
                  <a:spcPts val="2300"/>
                </a:lnSpc>
              </a:pPr>
              <a:r>
                <a:rPr lang="zh-CN" altLang="en-US" sz="22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排序结果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</p:grpSp>
      <p:grpSp>
        <p:nvGrpSpPr>
          <p:cNvPr id="51" name="Group 54"/>
          <p:cNvGrpSpPr>
            <a:grpSpLocks/>
          </p:cNvGrpSpPr>
          <p:nvPr/>
        </p:nvGrpSpPr>
        <p:grpSpPr bwMode="auto">
          <a:xfrm>
            <a:off x="1402215" y="5084970"/>
            <a:ext cx="8177213" cy="1211263"/>
            <a:chOff x="0" y="0"/>
            <a:chExt cx="5151" cy="763"/>
          </a:xfrm>
        </p:grpSpPr>
        <p:grpSp>
          <p:nvGrpSpPr>
            <p:cNvPr id="52" name="Group 55"/>
            <p:cNvGrpSpPr>
              <a:grpSpLocks/>
            </p:cNvGrpSpPr>
            <p:nvPr/>
          </p:nvGrpSpPr>
          <p:grpSpPr bwMode="auto">
            <a:xfrm>
              <a:off x="0" y="0"/>
              <a:ext cx="5151" cy="431"/>
              <a:chOff x="0" y="0"/>
              <a:chExt cx="5151" cy="431"/>
            </a:xfrm>
          </p:grpSpPr>
          <p:sp>
            <p:nvSpPr>
              <p:cNvPr id="54" name="Text Box 56"/>
              <p:cNvSpPr>
                <a:spLocks noChangeArrowheads="1"/>
              </p:cNvSpPr>
              <p:nvPr/>
            </p:nvSpPr>
            <p:spPr bwMode="auto">
              <a:xfrm>
                <a:off x="1071" y="48"/>
                <a:ext cx="4080" cy="292"/>
              </a:xfrm>
              <a:prstGeom prst="rect">
                <a:avLst/>
              </a:prstGeom>
              <a:solidFill>
                <a:srgbClr val="FFC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 sz="2400" b="1">
                    <a:solidFill>
                      <a:srgbClr val="080808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12 </a:t>
                </a: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  </a:t>
                </a:r>
                <a:r>
                  <a:rPr lang="en-US" altLang="zh-CN" sz="2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    </a:t>
                </a:r>
                <a:r>
                  <a:rPr lang="en-US" altLang="zh-CN" sz="2400" b="1" u="sng">
                    <a:solidFill>
                      <a:srgbClr val="FF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25</a:t>
                </a: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    </a:t>
                </a:r>
                <a:r>
                  <a:rPr lang="en-US" altLang="zh-CN" sz="3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   </a:t>
                </a: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25    32    36    43    </a:t>
                </a:r>
                <a:r>
                  <a:rPr lang="en-US" altLang="zh-CN" sz="3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  </a:t>
                </a: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48    </a:t>
                </a:r>
                <a:r>
                  <a:rPr lang="en-US" altLang="zh-CN" sz="3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      </a:t>
                </a: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sym typeface="Times New Roman" panose="02020603050405020304" pitchFamily="18" charset="0"/>
                  </a:rPr>
                  <a:t>58    65    76</a:t>
                </a:r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55" name="Text Box 5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12" cy="4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pPr algn="ctr">
                  <a:lnSpc>
                    <a:spcPts val="2300"/>
                  </a:lnSpc>
                </a:pPr>
                <a:r>
                  <a:rPr lang="zh-CN" altLang="en-US" sz="2200" b="1">
                    <a:solidFill>
                      <a:srgbClr val="00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sym typeface="幼圆" panose="02010509060101010101" pitchFamily="49" charset="-122"/>
                  </a:rPr>
                  <a:t>三趟</a:t>
                </a:r>
              </a:p>
              <a:p>
                <a:pPr algn="ctr">
                  <a:lnSpc>
                    <a:spcPts val="2300"/>
                  </a:lnSpc>
                </a:pPr>
                <a:r>
                  <a:rPr lang="zh-CN" altLang="en-US" sz="2200" b="1">
                    <a:solidFill>
                      <a:srgbClr val="000000"/>
                    </a:solidFill>
                    <a:latin typeface="楷体" panose="02010609060101010101" pitchFamily="49" charset="-122"/>
                    <a:ea typeface="楷体" panose="02010609060101010101" pitchFamily="49" charset="-122"/>
                    <a:sym typeface="幼圆" panose="02010509060101010101" pitchFamily="49" charset="-122"/>
                  </a:rPr>
                  <a:t>排序结果</a:t>
                </a:r>
                <a:endParaRPr lang="zh-CN" altLang="en-US"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53" name="Text Box 58"/>
            <p:cNvSpPr>
              <a:spLocks noChangeArrowheads="1"/>
            </p:cNvSpPr>
            <p:nvPr/>
          </p:nvSpPr>
          <p:spPr bwMode="auto">
            <a:xfrm>
              <a:off x="192" y="432"/>
              <a:ext cx="624" cy="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d</a:t>
              </a:r>
              <a:r>
                <a:rPr lang="en-US" altLang="zh-CN" sz="2800" b="1" baseline="-25000" dirty="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3</a:t>
              </a:r>
              <a:r>
                <a:rPr lang="en-US" altLang="zh-CN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=1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308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694900" y="1841810"/>
            <a:ext cx="6300943" cy="6746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40000"/>
              </a:spcBef>
              <a:buFont typeface="Monotype Sorts" pitchFamily="2" charset="2"/>
              <a:buNone/>
              <a:defRPr/>
            </a:pPr>
            <a:r>
              <a:rPr lang="zh-CN" altLang="en-US" sz="3600" b="1">
                <a:solidFill>
                  <a:srgbClr val="CC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希尔排序</a:t>
            </a:r>
            <a:r>
              <a:rPr lang="zh-CN" altLang="en-US" sz="3600" b="1">
                <a:latin typeface="楷体" panose="02010609060101010101" pitchFamily="49" charset="-122"/>
                <a:ea typeface="楷体" panose="02010609060101010101" pitchFamily="49" charset="-122"/>
              </a:rPr>
              <a:t>增量值的选取方法：     </a:t>
            </a:r>
            <a:endParaRPr lang="zh-CN" altLang="en-US" sz="3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2042564" y="3056248"/>
            <a:ext cx="5638800" cy="2133600"/>
            <a:chOff x="432" y="2640"/>
            <a:chExt cx="3552" cy="1344"/>
          </a:xfrm>
        </p:grpSpPr>
        <p:grpSp>
          <p:nvGrpSpPr>
            <p:cNvPr id="5" name="Group 4"/>
            <p:cNvGrpSpPr>
              <a:grpSpLocks/>
            </p:cNvGrpSpPr>
            <p:nvPr/>
          </p:nvGrpSpPr>
          <p:grpSpPr bwMode="auto">
            <a:xfrm>
              <a:off x="432" y="2640"/>
              <a:ext cx="3552" cy="384"/>
              <a:chOff x="1200" y="3456"/>
              <a:chExt cx="3552" cy="384"/>
            </a:xfrm>
          </p:grpSpPr>
          <p:sp>
            <p:nvSpPr>
              <p:cNvPr id="20" name="Text Box 5"/>
              <p:cNvSpPr txBox="1">
                <a:spLocks noChangeArrowheads="1"/>
              </p:cNvSpPr>
              <p:nvPr/>
            </p:nvSpPr>
            <p:spPr bwMode="auto">
              <a:xfrm>
                <a:off x="1200" y="3456"/>
                <a:ext cx="3552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  <a:buClr>
                    <a:schemeClr val="tx2"/>
                  </a:buClr>
                  <a:buFont typeface="Wingdings" panose="05000000000000000000" pitchFamily="2" charset="2"/>
                  <a:buNone/>
                </a:pPr>
                <a:r>
                  <a:rPr kumimoji="1" lang="en-US" altLang="zh-CN" sz="32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d</a:t>
                </a:r>
                <a:r>
                  <a:rPr kumimoji="1" lang="en-US" altLang="zh-CN" sz="3200" b="1" baseline="-25000">
                    <a:latin typeface="幼圆" panose="02010509060101010101" pitchFamily="49" charset="-122"/>
                    <a:ea typeface="幼圆" panose="02010509060101010101" pitchFamily="49" charset="-122"/>
                  </a:rPr>
                  <a:t>1</a:t>
                </a:r>
                <a:r>
                  <a:rPr kumimoji="1" lang="en-US" altLang="zh-CN" sz="32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=        =         =5</a:t>
                </a:r>
              </a:p>
            </p:txBody>
          </p:sp>
          <p:sp>
            <p:nvSpPr>
              <p:cNvPr id="21" name="Text Box 6"/>
              <p:cNvSpPr txBox="1">
                <a:spLocks noChangeArrowheads="1"/>
              </p:cNvSpPr>
              <p:nvPr/>
            </p:nvSpPr>
            <p:spPr bwMode="auto">
              <a:xfrm>
                <a:off x="1680" y="3456"/>
                <a:ext cx="1056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0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∟</a:t>
                </a:r>
                <a:r>
                  <a:rPr kumimoji="1" lang="en-US" altLang="zh-CN" sz="32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n/2</a:t>
                </a:r>
              </a:p>
            </p:txBody>
          </p:sp>
          <p:sp>
            <p:nvSpPr>
              <p:cNvPr id="22" name="Text Box 7"/>
              <p:cNvSpPr txBox="1">
                <a:spLocks noChangeArrowheads="1"/>
              </p:cNvSpPr>
              <p:nvPr/>
            </p:nvSpPr>
            <p:spPr bwMode="auto">
              <a:xfrm rot="16200000" flipH="1">
                <a:off x="2189" y="3523"/>
                <a:ext cx="384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0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∟</a:t>
                </a:r>
              </a:p>
            </p:txBody>
          </p:sp>
          <p:grpSp>
            <p:nvGrpSpPr>
              <p:cNvPr id="23" name="Group 8"/>
              <p:cNvGrpSpPr>
                <a:grpSpLocks/>
              </p:cNvGrpSpPr>
              <p:nvPr/>
            </p:nvGrpSpPr>
            <p:grpSpPr bwMode="auto">
              <a:xfrm>
                <a:off x="2832" y="3456"/>
                <a:ext cx="969" cy="384"/>
                <a:chOff x="1200" y="3312"/>
                <a:chExt cx="969" cy="384"/>
              </a:xfrm>
            </p:grpSpPr>
            <p:sp>
              <p:nvSpPr>
                <p:cNvPr id="24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1200" y="3312"/>
                  <a:ext cx="816" cy="36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993366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dirty="0">
                      <a:latin typeface="幼圆" panose="02010509060101010101" pitchFamily="49" charset="-122"/>
                      <a:ea typeface="幼圆" panose="02010509060101010101" pitchFamily="49" charset="-122"/>
                    </a:rPr>
                    <a:t>∟</a:t>
                  </a:r>
                  <a:r>
                    <a:rPr kumimoji="1" lang="en-US" altLang="zh-CN" sz="3200" b="1" dirty="0">
                      <a:latin typeface="幼圆" panose="02010509060101010101" pitchFamily="49" charset="-122"/>
                      <a:ea typeface="幼圆" panose="02010509060101010101" pitchFamily="49" charset="-122"/>
                    </a:rPr>
                    <a:t>10/2</a:t>
                  </a:r>
                </a:p>
              </p:txBody>
            </p:sp>
            <p:sp>
              <p:nvSpPr>
                <p:cNvPr id="25" name="Text Box 10"/>
                <p:cNvSpPr txBox="1">
                  <a:spLocks noChangeArrowheads="1"/>
                </p:cNvSpPr>
                <p:nvPr/>
              </p:nvSpPr>
              <p:spPr bwMode="auto">
                <a:xfrm rot="16200000" flipH="1">
                  <a:off x="1853" y="3379"/>
                  <a:ext cx="384" cy="2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993366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>
                      <a:latin typeface="幼圆" panose="02010509060101010101" pitchFamily="49" charset="-122"/>
                      <a:ea typeface="幼圆" panose="02010509060101010101" pitchFamily="49" charset="-122"/>
                    </a:rPr>
                    <a:t>∟</a:t>
                  </a:r>
                </a:p>
              </p:txBody>
            </p:sp>
          </p:grpSp>
        </p:grpSp>
        <p:grpSp>
          <p:nvGrpSpPr>
            <p:cNvPr id="6" name="Group 11"/>
            <p:cNvGrpSpPr>
              <a:grpSpLocks/>
            </p:cNvGrpSpPr>
            <p:nvPr/>
          </p:nvGrpSpPr>
          <p:grpSpPr bwMode="auto">
            <a:xfrm>
              <a:off x="432" y="3120"/>
              <a:ext cx="3552" cy="384"/>
              <a:chOff x="1200" y="3456"/>
              <a:chExt cx="3552" cy="384"/>
            </a:xfrm>
          </p:grpSpPr>
          <p:sp>
            <p:nvSpPr>
              <p:cNvPr id="14" name="Text Box 12"/>
              <p:cNvSpPr txBox="1">
                <a:spLocks noChangeArrowheads="1"/>
              </p:cNvSpPr>
              <p:nvPr/>
            </p:nvSpPr>
            <p:spPr bwMode="auto">
              <a:xfrm>
                <a:off x="1200" y="3456"/>
                <a:ext cx="3552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  <a:buClr>
                    <a:schemeClr val="tx2"/>
                  </a:buClr>
                  <a:buFont typeface="Wingdings" panose="05000000000000000000" pitchFamily="2" charset="2"/>
                  <a:buNone/>
                </a:pPr>
                <a:r>
                  <a:rPr kumimoji="1" lang="en-US" altLang="zh-CN" sz="3200" b="1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d</a:t>
                </a:r>
                <a:r>
                  <a:rPr kumimoji="1" lang="en-US" altLang="zh-CN" sz="3200" b="1" baseline="-250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2</a:t>
                </a:r>
                <a:r>
                  <a:rPr kumimoji="1" lang="en-US" altLang="zh-CN" sz="3200" b="1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=        =         =2</a:t>
                </a:r>
              </a:p>
            </p:txBody>
          </p:sp>
          <p:sp>
            <p:nvSpPr>
              <p:cNvPr id="15" name="Text Box 13"/>
              <p:cNvSpPr txBox="1">
                <a:spLocks noChangeArrowheads="1"/>
              </p:cNvSpPr>
              <p:nvPr/>
            </p:nvSpPr>
            <p:spPr bwMode="auto">
              <a:xfrm>
                <a:off x="1680" y="3456"/>
                <a:ext cx="1056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000" b="1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∟</a:t>
                </a:r>
                <a:r>
                  <a:rPr kumimoji="1" lang="en-US" altLang="zh-CN" sz="3200" b="1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d</a:t>
                </a:r>
                <a:r>
                  <a:rPr kumimoji="1" lang="en-US" altLang="zh-CN" sz="3200" b="1" baseline="-250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1</a:t>
                </a:r>
                <a:r>
                  <a:rPr kumimoji="1" lang="en-US" altLang="zh-CN" sz="3200" b="1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/2</a:t>
                </a:r>
              </a:p>
            </p:txBody>
          </p:sp>
          <p:sp>
            <p:nvSpPr>
              <p:cNvPr id="16" name="Text Box 14"/>
              <p:cNvSpPr txBox="1">
                <a:spLocks noChangeArrowheads="1"/>
              </p:cNvSpPr>
              <p:nvPr/>
            </p:nvSpPr>
            <p:spPr bwMode="auto">
              <a:xfrm rot="16200000" flipH="1">
                <a:off x="2189" y="3523"/>
                <a:ext cx="384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0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∟</a:t>
                </a:r>
              </a:p>
            </p:txBody>
          </p:sp>
          <p:grpSp>
            <p:nvGrpSpPr>
              <p:cNvPr id="17" name="Group 15"/>
              <p:cNvGrpSpPr>
                <a:grpSpLocks/>
              </p:cNvGrpSpPr>
              <p:nvPr/>
            </p:nvGrpSpPr>
            <p:grpSpPr bwMode="auto">
              <a:xfrm>
                <a:off x="2832" y="3456"/>
                <a:ext cx="969" cy="384"/>
                <a:chOff x="1200" y="3312"/>
                <a:chExt cx="969" cy="384"/>
              </a:xfrm>
            </p:grpSpPr>
            <p:sp>
              <p:nvSpPr>
                <p:cNvPr id="18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1200" y="3312"/>
                  <a:ext cx="816" cy="36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993366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>
                      <a:latin typeface="幼圆" panose="02010509060101010101" pitchFamily="49" charset="-122"/>
                      <a:ea typeface="幼圆" panose="02010509060101010101" pitchFamily="49" charset="-122"/>
                    </a:rPr>
                    <a:t>∟</a:t>
                  </a:r>
                  <a:r>
                    <a:rPr kumimoji="1" lang="en-US" altLang="zh-CN" sz="3200" b="1">
                      <a:latin typeface="幼圆" panose="02010509060101010101" pitchFamily="49" charset="-122"/>
                      <a:ea typeface="幼圆" panose="02010509060101010101" pitchFamily="49" charset="-122"/>
                    </a:rPr>
                    <a:t>5/2</a:t>
                  </a:r>
                </a:p>
              </p:txBody>
            </p:sp>
            <p:sp>
              <p:nvSpPr>
                <p:cNvPr id="19" name="Text Box 17"/>
                <p:cNvSpPr txBox="1">
                  <a:spLocks noChangeArrowheads="1"/>
                </p:cNvSpPr>
                <p:nvPr/>
              </p:nvSpPr>
              <p:spPr bwMode="auto">
                <a:xfrm rot="16200000" flipH="1">
                  <a:off x="1853" y="3379"/>
                  <a:ext cx="384" cy="2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993366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>
                      <a:latin typeface="幼圆" panose="02010509060101010101" pitchFamily="49" charset="-122"/>
                      <a:ea typeface="幼圆" panose="02010509060101010101" pitchFamily="49" charset="-122"/>
                    </a:rPr>
                    <a:t>∟</a:t>
                  </a:r>
                </a:p>
              </p:txBody>
            </p:sp>
          </p:grpSp>
        </p:grpSp>
        <p:grpSp>
          <p:nvGrpSpPr>
            <p:cNvPr id="7" name="Group 18"/>
            <p:cNvGrpSpPr>
              <a:grpSpLocks/>
            </p:cNvGrpSpPr>
            <p:nvPr/>
          </p:nvGrpSpPr>
          <p:grpSpPr bwMode="auto">
            <a:xfrm>
              <a:off x="432" y="3600"/>
              <a:ext cx="3552" cy="384"/>
              <a:chOff x="1200" y="3456"/>
              <a:chExt cx="3552" cy="384"/>
            </a:xfrm>
          </p:grpSpPr>
          <p:sp>
            <p:nvSpPr>
              <p:cNvPr id="8" name="Text Box 19"/>
              <p:cNvSpPr txBox="1">
                <a:spLocks noChangeArrowheads="1"/>
              </p:cNvSpPr>
              <p:nvPr/>
            </p:nvSpPr>
            <p:spPr bwMode="auto">
              <a:xfrm>
                <a:off x="1200" y="3456"/>
                <a:ext cx="3552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  <a:buClr>
                    <a:schemeClr val="tx2"/>
                  </a:buClr>
                  <a:buFont typeface="Wingdings" panose="05000000000000000000" pitchFamily="2" charset="2"/>
                  <a:buNone/>
                </a:pPr>
                <a:r>
                  <a:rPr kumimoji="1" lang="en-US" altLang="zh-CN" sz="32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d</a:t>
                </a:r>
                <a:r>
                  <a:rPr kumimoji="1" lang="en-US" altLang="zh-CN" sz="3200" b="1" baseline="-25000">
                    <a:latin typeface="幼圆" panose="02010509060101010101" pitchFamily="49" charset="-122"/>
                    <a:ea typeface="幼圆" panose="02010509060101010101" pitchFamily="49" charset="-122"/>
                  </a:rPr>
                  <a:t>3</a:t>
                </a:r>
                <a:r>
                  <a:rPr kumimoji="1" lang="en-US" altLang="zh-CN" sz="32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=        =         =1</a:t>
                </a:r>
              </a:p>
            </p:txBody>
          </p:sp>
          <p:sp>
            <p:nvSpPr>
              <p:cNvPr id="9" name="Text Box 20"/>
              <p:cNvSpPr txBox="1">
                <a:spLocks noChangeArrowheads="1"/>
              </p:cNvSpPr>
              <p:nvPr/>
            </p:nvSpPr>
            <p:spPr bwMode="auto">
              <a:xfrm>
                <a:off x="1680" y="3456"/>
                <a:ext cx="1056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0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∟</a:t>
                </a:r>
                <a:r>
                  <a:rPr kumimoji="1" lang="en-US" altLang="zh-CN" sz="32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d</a:t>
                </a:r>
                <a:r>
                  <a:rPr kumimoji="1" lang="en-US" altLang="zh-CN" sz="3200" b="1" baseline="-25000">
                    <a:latin typeface="幼圆" panose="02010509060101010101" pitchFamily="49" charset="-122"/>
                    <a:ea typeface="幼圆" panose="02010509060101010101" pitchFamily="49" charset="-122"/>
                  </a:rPr>
                  <a:t>2</a:t>
                </a:r>
                <a:r>
                  <a:rPr kumimoji="1" lang="en-US" altLang="zh-CN" sz="32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/2</a:t>
                </a:r>
              </a:p>
            </p:txBody>
          </p:sp>
          <p:sp>
            <p:nvSpPr>
              <p:cNvPr id="10" name="Text Box 21"/>
              <p:cNvSpPr txBox="1">
                <a:spLocks noChangeArrowheads="1"/>
              </p:cNvSpPr>
              <p:nvPr/>
            </p:nvSpPr>
            <p:spPr bwMode="auto">
              <a:xfrm rot="16200000" flipH="1">
                <a:off x="2189" y="3523"/>
                <a:ext cx="384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000" b="1">
                    <a:latin typeface="幼圆" panose="02010509060101010101" pitchFamily="49" charset="-122"/>
                    <a:ea typeface="幼圆" panose="02010509060101010101" pitchFamily="49" charset="-122"/>
                  </a:rPr>
                  <a:t>∟</a:t>
                </a:r>
              </a:p>
            </p:txBody>
          </p:sp>
          <p:grpSp>
            <p:nvGrpSpPr>
              <p:cNvPr id="11" name="Group 22"/>
              <p:cNvGrpSpPr>
                <a:grpSpLocks/>
              </p:cNvGrpSpPr>
              <p:nvPr/>
            </p:nvGrpSpPr>
            <p:grpSpPr bwMode="auto">
              <a:xfrm>
                <a:off x="2832" y="3456"/>
                <a:ext cx="969" cy="384"/>
                <a:chOff x="1200" y="3312"/>
                <a:chExt cx="969" cy="384"/>
              </a:xfrm>
            </p:grpSpPr>
            <p:sp>
              <p:nvSpPr>
                <p:cNvPr id="12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1200" y="3312"/>
                  <a:ext cx="816" cy="36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993366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 dirty="0">
                      <a:latin typeface="幼圆" panose="02010509060101010101" pitchFamily="49" charset="-122"/>
                      <a:ea typeface="幼圆" panose="02010509060101010101" pitchFamily="49" charset="-122"/>
                    </a:rPr>
                    <a:t>∟</a:t>
                  </a:r>
                  <a:r>
                    <a:rPr kumimoji="1" lang="en-US" altLang="zh-CN" sz="3200" b="1" dirty="0">
                      <a:latin typeface="幼圆" panose="02010509060101010101" pitchFamily="49" charset="-122"/>
                      <a:ea typeface="幼圆" panose="02010509060101010101" pitchFamily="49" charset="-122"/>
                    </a:rPr>
                    <a:t>2/2</a:t>
                  </a:r>
                </a:p>
              </p:txBody>
            </p:sp>
            <p:sp>
              <p:nvSpPr>
                <p:cNvPr id="13" name="Text Box 24"/>
                <p:cNvSpPr txBox="1">
                  <a:spLocks noChangeArrowheads="1"/>
                </p:cNvSpPr>
                <p:nvPr/>
              </p:nvSpPr>
              <p:spPr bwMode="auto">
                <a:xfrm rot="16200000" flipH="1">
                  <a:off x="1853" y="3379"/>
                  <a:ext cx="384" cy="249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1750" cap="sq">
                      <a:solidFill>
                        <a:srgbClr val="993366"/>
                      </a:solidFill>
                      <a:miter lim="800000"/>
                      <a:headEnd type="none" w="sm" len="sm"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90000" tIns="46800" rIns="90000" bIns="4680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CN" sz="2000" b="1">
                      <a:latin typeface="幼圆" panose="02010509060101010101" pitchFamily="49" charset="-122"/>
                      <a:ea typeface="幼圆" panose="02010509060101010101" pitchFamily="49" charset="-122"/>
                    </a:rPr>
                    <a:t>∟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71788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算法分析</a:t>
            </a: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1272970" y="1314487"/>
            <a:ext cx="9672329" cy="4257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ts val="5000"/>
              </a:lnSpc>
              <a:buClr>
                <a:schemeClr val="accent2"/>
              </a:buClr>
              <a:buSzPct val="75000"/>
              <a:buFont typeface="Monotype Sorts" pitchFamily="2" charset="2"/>
              <a:buChar char="l"/>
            </a:pPr>
            <a:r>
              <a:rPr kumimoji="1"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Shell</a:t>
            </a:r>
            <a:r>
              <a:rPr kumimoji="1"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算法的性能与所选取的分组长度序列有很大关系。</a:t>
            </a:r>
          </a:p>
          <a:p>
            <a:pPr algn="just">
              <a:lnSpc>
                <a:spcPts val="5000"/>
              </a:lnSpc>
              <a:buClr>
                <a:schemeClr val="accent2"/>
              </a:buClr>
              <a:buSzPct val="75000"/>
              <a:buFont typeface="Monotype Sorts" pitchFamily="2" charset="2"/>
              <a:buChar char="l"/>
            </a:pPr>
            <a:r>
              <a:rPr kumimoji="1"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只对特定的待排序记录序列，可准确估算关键词的比较次数和记录移动次数。</a:t>
            </a:r>
          </a:p>
          <a:p>
            <a:pPr algn="just">
              <a:lnSpc>
                <a:spcPts val="5000"/>
              </a:lnSpc>
              <a:buClr>
                <a:schemeClr val="accent2"/>
              </a:buClr>
              <a:buSzPct val="75000"/>
              <a:buFont typeface="Monotype Sorts" pitchFamily="2" charset="2"/>
              <a:buChar char="l"/>
            </a:pPr>
            <a:r>
              <a:rPr kumimoji="1"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想弄清关键词比较次数和记录移动次数与增量选择间的关系，并给出完整的数学分析，至今仍然是数学难题。</a:t>
            </a:r>
            <a:endParaRPr kumimoji="1" lang="en-US" altLang="zh-CN" sz="29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lnSpc>
                <a:spcPts val="5000"/>
              </a:lnSpc>
              <a:buClr>
                <a:schemeClr val="accent2"/>
              </a:buClr>
              <a:buSzPct val="75000"/>
              <a:buFont typeface="Monotype Sorts" pitchFamily="2" charset="2"/>
              <a:buChar char="l"/>
            </a:pPr>
            <a:r>
              <a:rPr kumimoji="1"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Shell</a:t>
            </a:r>
            <a:r>
              <a:rPr kumimoji="1"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算法是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不稳定的排序算法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925170" y="5325940"/>
            <a:ext cx="4836580" cy="4924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读</a:t>
            </a:r>
            <a:r>
              <a:rPr lang="en-US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P223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的</a:t>
            </a:r>
            <a:r>
              <a:rPr lang="en-US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ADL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描述与思想 算法复杂度分析</a:t>
            </a:r>
          </a:p>
        </p:txBody>
      </p:sp>
    </p:spTree>
    <p:extLst>
      <p:ext uri="{BB962C8B-B14F-4D97-AF65-F5344CB8AC3E}">
        <p14:creationId xmlns:p14="http://schemas.microsoft.com/office/powerpoint/2010/main" val="212932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 hidden="1">
            <a:extLst>
              <a:ext uri="{FF2B5EF4-FFF2-40B4-BE49-F238E27FC236}">
                <a16:creationId xmlns:a16="http://schemas.microsoft.com/office/drawing/2014/main" id="{A8D7D085-4C50-4704-A6BD-D3AA380EC2BB}"/>
              </a:ext>
            </a:extLst>
          </p:cNvPr>
          <p:cNvSpPr txBox="1"/>
          <p:nvPr/>
        </p:nvSpPr>
        <p:spPr>
          <a:xfrm>
            <a:off x="854296" y="1870648"/>
            <a:ext cx="76792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3600" dirty="0">
                <a:solidFill>
                  <a:schemeClr val="bg1"/>
                </a:solidFill>
                <a:latin typeface="锐字云字库大标宋体GBK" panose="02010604000000000000" pitchFamily="2" charset="-122"/>
                <a:ea typeface="锐字云字库大标宋体GBK" panose="02010604000000000000" pitchFamily="2" charset="-122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锐字云字库大标宋体GBK" panose="02010604000000000000" pitchFamily="2" charset="-122"/>
              <a:ea typeface="锐字云字库大标宋体GBK" panose="02010604000000000000" pitchFamily="2" charset="-122"/>
            </a:endParaRPr>
          </a:p>
        </p:txBody>
      </p:sp>
      <p:sp>
        <p:nvSpPr>
          <p:cNvPr id="53" name="文本框 52" hidden="1">
            <a:extLst>
              <a:ext uri="{FF2B5EF4-FFF2-40B4-BE49-F238E27FC236}">
                <a16:creationId xmlns:a16="http://schemas.microsoft.com/office/drawing/2014/main" id="{B2BF0EDA-38C4-4505-90FB-2AF128B0B0C2}"/>
              </a:ext>
            </a:extLst>
          </p:cNvPr>
          <p:cNvSpPr txBox="1"/>
          <p:nvPr/>
        </p:nvSpPr>
        <p:spPr>
          <a:xfrm>
            <a:off x="6435222" y="1859802"/>
            <a:ext cx="767922" cy="7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3600" dirty="0">
                <a:solidFill>
                  <a:schemeClr val="bg1"/>
                </a:solidFill>
                <a:latin typeface="锐字云字库大标宋体GBK" panose="02010604000000000000" pitchFamily="2" charset="-122"/>
                <a:ea typeface="锐字云字库大标宋体GBK" panose="02010604000000000000" pitchFamily="2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锐字云字库大标宋体GBK" panose="02010604000000000000" pitchFamily="2" charset="-122"/>
              <a:ea typeface="锐字云字库大标宋体GBK" panose="02010604000000000000" pitchFamily="2" charset="-122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52CB856-D54F-4689-9F0F-6CE03B483A7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35057" y="1337865"/>
            <a:ext cx="7713960" cy="4196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  <a:spcBef>
                <a:spcPct val="0"/>
              </a:spcBef>
              <a:buFont typeface="Monotype Sorts"/>
              <a:buNone/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7.1 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基本概念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  <a:spcBef>
                <a:spcPct val="0"/>
              </a:spcBef>
              <a:buFont typeface="Monotype Sorts"/>
              <a:buNone/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7.2 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插入排序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Monotype Sorts"/>
              <a:buNone/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7.3 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交换排序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Monotype Sorts"/>
              <a:buNone/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7.4 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选择排序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Monotype Sorts"/>
              <a:buNone/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7.5 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合并排序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Monotype Sorts"/>
              <a:buNone/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7.6 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基于关键词比较的排序算法分析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Monotype Sorts"/>
              <a:buNone/>
            </a:pPr>
            <a:r>
              <a:rPr lang="en-US" altLang="zh-CN" sz="2800" b="1" dirty="0">
                <a:solidFill>
                  <a:schemeClr val="bg2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7.7 </a:t>
            </a:r>
            <a:r>
              <a:rPr lang="zh-CN" altLang="en-US" sz="2800" b="1" dirty="0">
                <a:solidFill>
                  <a:schemeClr val="bg2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分布排序</a:t>
            </a:r>
          </a:p>
          <a:p>
            <a:pPr>
              <a:lnSpc>
                <a:spcPts val="4000"/>
              </a:lnSpc>
              <a:spcBef>
                <a:spcPct val="0"/>
              </a:spcBef>
              <a:buFont typeface="Monotype Sorts"/>
              <a:buNone/>
            </a:pP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7.8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外排序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539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交换排序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934322" y="556828"/>
            <a:ext cx="10004102" cy="53101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buFont typeface="Monotype Sorts" pitchFamily="2" charset="2"/>
              <a:buNone/>
              <a:defRPr/>
            </a:pPr>
            <a:r>
              <a:rPr lang="zh-CN" altLang="en-US" dirty="0">
                <a:solidFill>
                  <a:schemeClr val="tx2"/>
                </a:solidFill>
                <a:ea typeface="楷体" panose="02010609060101010101" pitchFamily="49" charset="-122"/>
              </a:rPr>
              <a:t> </a:t>
            </a:r>
            <a:endParaRPr lang="zh-CN" altLang="en-US" sz="3500" b="1" dirty="0">
              <a:solidFill>
                <a:schemeClr val="tx2"/>
              </a:solidFill>
              <a:ea typeface="楷体" panose="02010609060101010101" pitchFamily="49" charset="-122"/>
            </a:endParaRPr>
          </a:p>
          <a:p>
            <a:pPr>
              <a:lnSpc>
                <a:spcPct val="120000"/>
              </a:lnSpc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sz="3100" b="1" dirty="0">
                <a:solidFill>
                  <a:srgbClr val="CC33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反序对</a:t>
            </a:r>
            <a:b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</a:br>
            <a:r>
              <a:rPr lang="zh-CN" altLang="en-US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对于序列</a:t>
            </a:r>
            <a:r>
              <a:rPr lang="en-US" altLang="zh-CN" sz="31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3100" b="1" baseline="-30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en-US" altLang="zh-CN" sz="31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3100" b="1" baseline="-30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…, </a:t>
            </a:r>
            <a:r>
              <a:rPr lang="en-US" altLang="zh-CN" sz="310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3100" b="1" i="1" baseline="-25000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en-US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若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 </a:t>
            </a:r>
            <a:r>
              <a:rPr lang="en-US" altLang="zh-CN" sz="310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i</a:t>
            </a:r>
            <a:r>
              <a:rPr lang="en-US" altLang="zh-CN" sz="31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 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&lt;</a:t>
            </a:r>
            <a:r>
              <a:rPr lang="en-US" altLang="zh-CN" sz="31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j 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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sz="31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</a:t>
            </a:r>
            <a:r>
              <a:rPr lang="zh-CN" altLang="en-US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且</a:t>
            </a:r>
            <a:r>
              <a:rPr lang="en-US" altLang="zh-CN" sz="31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3100" b="1" i="1" baseline="-25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&gt;</a:t>
            </a:r>
            <a:r>
              <a:rPr lang="en-US" altLang="zh-CN" sz="310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3100" b="1" i="1" baseline="-25000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, </a:t>
            </a:r>
            <a:r>
              <a:rPr lang="zh-CN" altLang="en-US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则称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sz="31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3100" b="1" i="1" baseline="-25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sz="3100" b="1" baseline="-25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en-US" altLang="zh-CN" sz="310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3100" b="1" i="1" baseline="-25000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zh-CN" altLang="en-US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为上述序列的一个反序对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</a:p>
          <a:p>
            <a:pPr>
              <a:lnSpc>
                <a:spcPct val="120000"/>
              </a:lnSpc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sz="3100" b="1" dirty="0">
                <a:solidFill>
                  <a:srgbClr val="CC33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交换排序思想</a:t>
            </a:r>
            <a:b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</a:br>
            <a:r>
              <a:rPr lang="zh-CN" altLang="en-US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交换文件中存在的反序对，直到不存在反序对为止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</a:p>
          <a:p>
            <a:pPr>
              <a:lnSpc>
                <a:spcPct val="120000"/>
              </a:lnSpc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sz="3100" b="1" dirty="0">
                <a:solidFill>
                  <a:srgbClr val="CC33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交换排序算法</a:t>
            </a:r>
            <a:b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</a:br>
            <a:r>
              <a:rPr lang="zh-CN" altLang="en-US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冒泡排序，分划交换排序（快速排序）</a:t>
            </a:r>
            <a:r>
              <a:rPr lang="en-US" altLang="zh-CN" sz="31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9644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冒泡排序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183715" y="1619250"/>
            <a:ext cx="9933464" cy="52387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buFont typeface="Monotype Sorts" pitchFamily="2" charset="2"/>
              <a:buNone/>
              <a:defRPr/>
            </a:pPr>
            <a:r>
              <a:rPr lang="zh-CN" altLang="en-US" sz="32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冒泡排序思想：</a:t>
            </a:r>
            <a:endParaRPr lang="en-US" altLang="zh-CN" sz="3200" b="1" dirty="0">
              <a:solidFill>
                <a:schemeClr val="tx2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lnSpc>
                <a:spcPct val="115000"/>
              </a:lnSpc>
              <a:buFont typeface="Monotype Sorts" pitchFamily="2" charset="2"/>
              <a:buNone/>
              <a:defRPr/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通过比较相邻记录的关键词，交换存在逆序的记录；使关键词较大的记录如气泡一般逐渐往上“</a:t>
            </a: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飘移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”直至浮出“水面”。</a:t>
            </a:r>
          </a:p>
          <a:p>
            <a:pPr>
              <a:lnSpc>
                <a:spcPct val="200000"/>
              </a:lnSpc>
              <a:buFont typeface="Monotype Sorts" pitchFamily="2" charset="2"/>
              <a:buNone/>
              <a:defRPr/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42412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AutoShape 2" descr="白色大理石"/>
          <p:cNvSpPr>
            <a:spLocks noChangeArrowheads="1"/>
          </p:cNvSpPr>
          <p:nvPr/>
        </p:nvSpPr>
        <p:spPr bwMode="auto">
          <a:xfrm>
            <a:off x="1677546" y="1026694"/>
            <a:ext cx="9144000" cy="457200"/>
          </a:xfrm>
          <a:prstGeom prst="parallelogram">
            <a:avLst>
              <a:gd name="adj" fmla="val 289444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solidFill>
              <a:schemeClr val="bg1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29946" y="4487444"/>
            <a:ext cx="1841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kumimoji="1" lang="zh-CN" altLang="en-US" sz="3200" b="1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152209" y="2261769"/>
            <a:ext cx="8683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3200" b="1" i="1" dirty="0">
                <a:solidFill>
                  <a:schemeClr val="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i </a:t>
            </a:r>
            <a:r>
              <a:rPr kumimoji="1" lang="en-US" altLang="zh-CN" sz="2800" b="1" dirty="0">
                <a:solidFill>
                  <a:schemeClr val="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= 1</a:t>
            </a:r>
            <a:endParaRPr kumimoji="1" lang="en-US" altLang="zh-CN" sz="2400" dirty="0">
              <a:solidFill>
                <a:schemeClr val="bg1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2396684" y="212307"/>
            <a:ext cx="7705725" cy="1728787"/>
            <a:chOff x="453" y="255"/>
            <a:chExt cx="4854" cy="1089"/>
          </a:xfrm>
        </p:grpSpPr>
        <p:sp>
          <p:nvSpPr>
            <p:cNvPr id="7" name="AutoShape 6"/>
            <p:cNvSpPr>
              <a:spLocks noChangeArrowheads="1"/>
            </p:cNvSpPr>
            <p:nvPr/>
          </p:nvSpPr>
          <p:spPr bwMode="auto">
            <a:xfrm>
              <a:off x="1047" y="572"/>
              <a:ext cx="336" cy="412"/>
            </a:xfrm>
            <a:prstGeom prst="can">
              <a:avLst>
                <a:gd name="adj" fmla="val 30655"/>
              </a:avLst>
            </a:prstGeom>
            <a:gradFill rotWithShape="0">
              <a:gsLst>
                <a:gs pos="0">
                  <a:srgbClr val="CCECFF">
                    <a:gamma/>
                    <a:shade val="46275"/>
                    <a:invGamma/>
                  </a:srgbClr>
                </a:gs>
                <a:gs pos="50000">
                  <a:srgbClr val="CCECFF"/>
                </a:gs>
                <a:gs pos="100000">
                  <a:srgbClr val="CCEC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rgbClr val="FF33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09</a:t>
              </a:r>
              <a:endParaRPr kumimoji="1" lang="en-US" altLang="zh-CN" sz="240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endParaRPr>
            </a:p>
          </p:txBody>
        </p:sp>
        <p:sp>
          <p:nvSpPr>
            <p:cNvPr id="8" name="AutoShape 7"/>
            <p:cNvSpPr>
              <a:spLocks noChangeArrowheads="1"/>
            </p:cNvSpPr>
            <p:nvPr/>
          </p:nvSpPr>
          <p:spPr bwMode="auto">
            <a:xfrm>
              <a:off x="1569" y="799"/>
              <a:ext cx="336" cy="211"/>
            </a:xfrm>
            <a:prstGeom prst="can">
              <a:avLst>
                <a:gd name="adj" fmla="val 25000"/>
              </a:avLst>
            </a:prstGeom>
            <a:gradFill rotWithShape="0">
              <a:gsLst>
                <a:gs pos="0">
                  <a:srgbClr val="CCECFF">
                    <a:gamma/>
                    <a:shade val="46275"/>
                    <a:invGamma/>
                  </a:srgbClr>
                </a:gs>
                <a:gs pos="50000">
                  <a:srgbClr val="CCECFF"/>
                </a:gs>
                <a:gs pos="100000">
                  <a:srgbClr val="CCEC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rgbClr val="FF33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02</a:t>
              </a:r>
              <a:endParaRPr kumimoji="1" lang="en-US" altLang="zh-CN" sz="240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endParaRPr>
            </a:p>
          </p:txBody>
        </p:sp>
        <p:sp>
          <p:nvSpPr>
            <p:cNvPr id="9" name="AutoShape 8"/>
            <p:cNvSpPr>
              <a:spLocks noChangeArrowheads="1"/>
            </p:cNvSpPr>
            <p:nvPr/>
          </p:nvSpPr>
          <p:spPr bwMode="auto">
            <a:xfrm>
              <a:off x="2113" y="255"/>
              <a:ext cx="336" cy="743"/>
            </a:xfrm>
            <a:prstGeom prst="can">
              <a:avLst>
                <a:gd name="adj" fmla="val 55283"/>
              </a:avLst>
            </a:prstGeom>
            <a:gradFill rotWithShape="0">
              <a:gsLst>
                <a:gs pos="0">
                  <a:srgbClr val="CCECFF">
                    <a:gamma/>
                    <a:shade val="46275"/>
                    <a:invGamma/>
                  </a:srgbClr>
                </a:gs>
                <a:gs pos="50000">
                  <a:srgbClr val="CCECFF"/>
                </a:gs>
                <a:gs pos="100000">
                  <a:srgbClr val="CCEC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rgbClr val="FF33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16</a:t>
              </a:r>
              <a:endParaRPr kumimoji="1" lang="en-US" altLang="zh-CN" sz="240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endParaRPr>
            </a:p>
          </p:txBody>
        </p:sp>
        <p:sp>
          <p:nvSpPr>
            <p:cNvPr id="10" name="AutoShape 9"/>
            <p:cNvSpPr>
              <a:spLocks noChangeArrowheads="1"/>
            </p:cNvSpPr>
            <p:nvPr/>
          </p:nvSpPr>
          <p:spPr bwMode="auto">
            <a:xfrm>
              <a:off x="2699" y="640"/>
              <a:ext cx="336" cy="368"/>
            </a:xfrm>
            <a:prstGeom prst="can">
              <a:avLst>
                <a:gd name="adj" fmla="val 27381"/>
              </a:avLst>
            </a:prstGeom>
            <a:gradFill rotWithShape="0">
              <a:gsLst>
                <a:gs pos="0">
                  <a:srgbClr val="CCECFF">
                    <a:gamma/>
                    <a:shade val="46275"/>
                    <a:invGamma/>
                  </a:srgbClr>
                </a:gs>
                <a:gs pos="50000">
                  <a:srgbClr val="CCECFF"/>
                </a:gs>
                <a:gs pos="100000">
                  <a:srgbClr val="CCEC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rgbClr val="FF33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08</a:t>
              </a:r>
              <a:endParaRPr kumimoji="1" lang="en-US" altLang="zh-CN" sz="240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endParaRPr>
            </a:p>
          </p:txBody>
        </p:sp>
        <p:sp>
          <p:nvSpPr>
            <p:cNvPr id="11" name="AutoShape 10"/>
            <p:cNvSpPr>
              <a:spLocks noChangeArrowheads="1"/>
            </p:cNvSpPr>
            <p:nvPr/>
          </p:nvSpPr>
          <p:spPr bwMode="auto">
            <a:xfrm>
              <a:off x="3247" y="731"/>
              <a:ext cx="336" cy="251"/>
            </a:xfrm>
            <a:prstGeom prst="can">
              <a:avLst>
                <a:gd name="adj" fmla="val 25000"/>
              </a:avLst>
            </a:prstGeom>
            <a:gradFill rotWithShape="0">
              <a:gsLst>
                <a:gs pos="0">
                  <a:srgbClr val="CCECFF">
                    <a:gamma/>
                    <a:shade val="46275"/>
                    <a:invGamma/>
                  </a:srgbClr>
                </a:gs>
                <a:gs pos="50000">
                  <a:srgbClr val="CCECFF"/>
                </a:gs>
                <a:gs pos="100000">
                  <a:srgbClr val="CCEC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rgbClr val="FF33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05</a:t>
              </a:r>
              <a:endParaRPr kumimoji="1" lang="en-US" altLang="zh-CN" sz="240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endParaRPr>
            </a:p>
          </p:txBody>
        </p:sp>
        <p:sp>
          <p:nvSpPr>
            <p:cNvPr id="12" name="AutoShape 11"/>
            <p:cNvSpPr>
              <a:spLocks noChangeArrowheads="1"/>
            </p:cNvSpPr>
            <p:nvPr/>
          </p:nvSpPr>
          <p:spPr bwMode="auto">
            <a:xfrm>
              <a:off x="3787" y="550"/>
              <a:ext cx="336" cy="444"/>
            </a:xfrm>
            <a:prstGeom prst="can">
              <a:avLst>
                <a:gd name="adj" fmla="val 33036"/>
              </a:avLst>
            </a:prstGeom>
            <a:gradFill rotWithShape="0">
              <a:gsLst>
                <a:gs pos="0">
                  <a:srgbClr val="CCECFF">
                    <a:gamma/>
                    <a:shade val="46275"/>
                    <a:invGamma/>
                  </a:srgbClr>
                </a:gs>
                <a:gs pos="50000">
                  <a:srgbClr val="CCECFF"/>
                </a:gs>
                <a:gs pos="100000">
                  <a:srgbClr val="CCEC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rgbClr val="FF33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12</a:t>
              </a:r>
              <a:endParaRPr kumimoji="1" lang="en-US" altLang="zh-CN" sz="240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endParaRPr>
            </a:p>
          </p:txBody>
        </p:sp>
        <p:sp>
          <p:nvSpPr>
            <p:cNvPr id="13" name="Text Box 12"/>
            <p:cNvSpPr txBox="1">
              <a:spLocks noChangeArrowheads="1"/>
            </p:cNvSpPr>
            <p:nvPr/>
          </p:nvSpPr>
          <p:spPr bwMode="auto">
            <a:xfrm>
              <a:off x="453" y="1056"/>
              <a:ext cx="485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kumimoji="1" lang="en-US" altLang="zh-CN" sz="2400" b="1">
                  <a:latin typeface="Times New Roman" panose="02020603050405020304" pitchFamily="18" charset="0"/>
                </a:rPr>
                <a:t>  1          2         3         4           5         6        7          8         9</a:t>
              </a:r>
              <a:endParaRPr kumimoji="1" lang="en-US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4" name="AutoShape 13"/>
            <p:cNvSpPr>
              <a:spLocks noChangeArrowheads="1"/>
            </p:cNvSpPr>
            <p:nvPr/>
          </p:nvSpPr>
          <p:spPr bwMode="auto">
            <a:xfrm>
              <a:off x="4309" y="436"/>
              <a:ext cx="336" cy="548"/>
            </a:xfrm>
            <a:prstGeom prst="can">
              <a:avLst>
                <a:gd name="adj" fmla="val 40774"/>
              </a:avLst>
            </a:prstGeom>
            <a:gradFill rotWithShape="0">
              <a:gsLst>
                <a:gs pos="0">
                  <a:srgbClr val="CCECFF">
                    <a:gamma/>
                    <a:shade val="46275"/>
                    <a:invGamma/>
                  </a:srgbClr>
                </a:gs>
                <a:gs pos="50000">
                  <a:srgbClr val="CCECFF"/>
                </a:gs>
                <a:gs pos="100000">
                  <a:srgbClr val="CCEC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rgbClr val="FF33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13</a:t>
              </a:r>
              <a:endParaRPr kumimoji="1" lang="en-US" altLang="zh-CN" sz="240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endParaRPr>
            </a:p>
          </p:txBody>
        </p:sp>
        <p:sp>
          <p:nvSpPr>
            <p:cNvPr id="15" name="AutoShape 14"/>
            <p:cNvSpPr>
              <a:spLocks noChangeArrowheads="1"/>
            </p:cNvSpPr>
            <p:nvPr/>
          </p:nvSpPr>
          <p:spPr bwMode="auto">
            <a:xfrm>
              <a:off x="4898" y="368"/>
              <a:ext cx="336" cy="594"/>
            </a:xfrm>
            <a:prstGeom prst="can">
              <a:avLst>
                <a:gd name="adj" fmla="val 44196"/>
              </a:avLst>
            </a:prstGeom>
            <a:gradFill rotWithShape="0">
              <a:gsLst>
                <a:gs pos="0">
                  <a:srgbClr val="CCECFF">
                    <a:gamma/>
                    <a:shade val="46275"/>
                    <a:invGamma/>
                  </a:srgbClr>
                </a:gs>
                <a:gs pos="50000">
                  <a:srgbClr val="CCECFF"/>
                </a:gs>
                <a:gs pos="100000">
                  <a:srgbClr val="CCEC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rgbClr val="FF33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14</a:t>
              </a:r>
              <a:endParaRPr kumimoji="1" lang="en-US" altLang="zh-CN" sz="240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endParaRPr>
            </a:p>
          </p:txBody>
        </p:sp>
        <p:sp>
          <p:nvSpPr>
            <p:cNvPr id="16" name="AutoShape 15"/>
            <p:cNvSpPr>
              <a:spLocks noChangeArrowheads="1"/>
            </p:cNvSpPr>
            <p:nvPr/>
          </p:nvSpPr>
          <p:spPr bwMode="auto">
            <a:xfrm>
              <a:off x="526" y="686"/>
              <a:ext cx="336" cy="298"/>
            </a:xfrm>
            <a:prstGeom prst="can">
              <a:avLst>
                <a:gd name="adj" fmla="val 25000"/>
              </a:avLst>
            </a:prstGeom>
            <a:gradFill rotWithShape="0">
              <a:gsLst>
                <a:gs pos="0">
                  <a:srgbClr val="CCECFF">
                    <a:gamma/>
                    <a:shade val="46275"/>
                    <a:invGamma/>
                  </a:srgbClr>
                </a:gs>
                <a:gs pos="50000">
                  <a:srgbClr val="CCECFF"/>
                </a:gs>
                <a:gs pos="100000">
                  <a:srgbClr val="CCEC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rgbClr val="FF33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07</a:t>
              </a:r>
              <a:endParaRPr kumimoji="1" lang="en-US" altLang="zh-CN" sz="2400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endParaRPr>
            </a:p>
          </p:txBody>
        </p:sp>
      </p:grpSp>
      <p:grpSp>
        <p:nvGrpSpPr>
          <p:cNvPr id="17" name="Group 16"/>
          <p:cNvGrpSpPr>
            <a:grpSpLocks/>
          </p:cNvGrpSpPr>
          <p:nvPr/>
        </p:nvGrpSpPr>
        <p:grpSpPr bwMode="auto">
          <a:xfrm>
            <a:off x="1677546" y="2264944"/>
            <a:ext cx="9144000" cy="1862138"/>
            <a:chOff x="-544" y="1275"/>
            <a:chExt cx="5760" cy="1173"/>
          </a:xfrm>
        </p:grpSpPr>
        <p:sp>
          <p:nvSpPr>
            <p:cNvPr id="18" name="AutoShape 17" descr="白色大理石"/>
            <p:cNvSpPr>
              <a:spLocks noChangeArrowheads="1"/>
            </p:cNvSpPr>
            <p:nvPr/>
          </p:nvSpPr>
          <p:spPr bwMode="auto">
            <a:xfrm>
              <a:off x="-544" y="1774"/>
              <a:ext cx="5760" cy="288"/>
            </a:xfrm>
            <a:prstGeom prst="parallelogram">
              <a:avLst>
                <a:gd name="adj" fmla="val 289444"/>
              </a:avLst>
            </a:prstGeom>
            <a:blipFill dpi="0" rotWithShape="0">
              <a:blip r:embed="rId2"/>
              <a:srcRect/>
              <a:tile tx="0" ty="0" sx="100000" sy="100000" flip="none" algn="tl"/>
            </a:blipFill>
            <a:ln w="9525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19" name="Group 18"/>
            <p:cNvGrpSpPr>
              <a:grpSpLocks/>
            </p:cNvGrpSpPr>
            <p:nvPr/>
          </p:nvGrpSpPr>
          <p:grpSpPr bwMode="auto">
            <a:xfrm>
              <a:off x="-295" y="1275"/>
              <a:ext cx="4854" cy="1173"/>
              <a:chOff x="589" y="1275"/>
              <a:chExt cx="4854" cy="1173"/>
            </a:xfrm>
          </p:grpSpPr>
          <p:sp>
            <p:nvSpPr>
              <p:cNvPr id="20" name="Text Box 19"/>
              <p:cNvSpPr txBox="1">
                <a:spLocks noChangeArrowheads="1"/>
              </p:cNvSpPr>
              <p:nvPr/>
            </p:nvSpPr>
            <p:spPr bwMode="auto">
              <a:xfrm>
                <a:off x="589" y="2160"/>
                <a:ext cx="485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kumimoji="1" lang="en-US" altLang="zh-CN" sz="2400" b="1">
                    <a:latin typeface="Times New Roman" panose="02020603050405020304" pitchFamily="18" charset="0"/>
                  </a:rPr>
                  <a:t>  1          2         3         4           5         6        7          8         9</a:t>
                </a:r>
                <a:endParaRPr kumimoji="1" lang="en-US" altLang="zh-CN" sz="2400">
                  <a:latin typeface="Times New Roman" panose="02020603050405020304" pitchFamily="18" charset="0"/>
                </a:endParaRPr>
              </a:p>
            </p:txBody>
          </p:sp>
          <p:grpSp>
            <p:nvGrpSpPr>
              <p:cNvPr id="21" name="Group 20"/>
              <p:cNvGrpSpPr>
                <a:grpSpLocks/>
              </p:cNvGrpSpPr>
              <p:nvPr/>
            </p:nvGrpSpPr>
            <p:grpSpPr bwMode="auto">
              <a:xfrm>
                <a:off x="686" y="1275"/>
                <a:ext cx="4662" cy="743"/>
                <a:chOff x="686" y="1275"/>
                <a:chExt cx="4662" cy="743"/>
              </a:xfrm>
            </p:grpSpPr>
            <p:sp>
              <p:nvSpPr>
                <p:cNvPr id="22" name="AutoShape 21"/>
                <p:cNvSpPr>
                  <a:spLocks noChangeArrowheads="1"/>
                </p:cNvSpPr>
                <p:nvPr/>
              </p:nvSpPr>
              <p:spPr bwMode="auto">
                <a:xfrm>
                  <a:off x="1770" y="1584"/>
                  <a:ext cx="336" cy="412"/>
                </a:xfrm>
                <a:prstGeom prst="can">
                  <a:avLst>
                    <a:gd name="adj" fmla="val 30655"/>
                  </a:avLst>
                </a:prstGeom>
                <a:gradFill rotWithShape="0">
                  <a:gsLst>
                    <a:gs pos="0">
                      <a:srgbClr val="CCECFF">
                        <a:gamma/>
                        <a:shade val="46275"/>
                        <a:invGamma/>
                      </a:srgbClr>
                    </a:gs>
                    <a:gs pos="50000">
                      <a:srgbClr val="CCECFF"/>
                    </a:gs>
                    <a:gs pos="100000">
                      <a:srgbClr val="CCECFF">
                        <a:gamma/>
                        <a:shade val="46275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>
                    <a:defRPr/>
                  </a:pPr>
                  <a:r>
                    <a:rPr kumimoji="1" lang="en-US" altLang="zh-CN" sz="24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charset="0"/>
                    </a:rPr>
                    <a:t>09</a:t>
                  </a:r>
                  <a:endParaRPr kumimoji="1" lang="en-US" altLang="zh-CN" sz="2400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Times New Roman" pitchFamily="18" charset="0"/>
                  </a:endParaRPr>
                </a:p>
              </p:txBody>
            </p:sp>
            <p:sp>
              <p:nvSpPr>
                <p:cNvPr id="23" name="AutoShape 22"/>
                <p:cNvSpPr>
                  <a:spLocks noChangeArrowheads="1"/>
                </p:cNvSpPr>
                <p:nvPr/>
              </p:nvSpPr>
              <p:spPr bwMode="auto">
                <a:xfrm>
                  <a:off x="1226" y="1788"/>
                  <a:ext cx="336" cy="211"/>
                </a:xfrm>
                <a:prstGeom prst="can">
                  <a:avLst>
                    <a:gd name="adj" fmla="val 25000"/>
                  </a:avLst>
                </a:prstGeom>
                <a:gradFill rotWithShape="0">
                  <a:gsLst>
                    <a:gs pos="0">
                      <a:srgbClr val="CCECFF">
                        <a:gamma/>
                        <a:shade val="46275"/>
                        <a:invGamma/>
                      </a:srgbClr>
                    </a:gs>
                    <a:gs pos="50000">
                      <a:srgbClr val="CCECFF"/>
                    </a:gs>
                    <a:gs pos="100000">
                      <a:srgbClr val="CCECFF">
                        <a:gamma/>
                        <a:shade val="46275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>
                    <a:defRPr/>
                  </a:pPr>
                  <a:r>
                    <a:rPr kumimoji="1" lang="en-US" altLang="zh-CN" sz="24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charset="0"/>
                    </a:rPr>
                    <a:t>02</a:t>
                  </a:r>
                  <a:endParaRPr kumimoji="1" lang="en-US" altLang="zh-CN" sz="2400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Times New Roman" pitchFamily="18" charset="0"/>
                  </a:endParaRPr>
                </a:p>
              </p:txBody>
            </p:sp>
            <p:sp>
              <p:nvSpPr>
                <p:cNvPr id="24" name="AutoShape 23"/>
                <p:cNvSpPr>
                  <a:spLocks noChangeArrowheads="1"/>
                </p:cNvSpPr>
                <p:nvPr/>
              </p:nvSpPr>
              <p:spPr bwMode="auto">
                <a:xfrm>
                  <a:off x="5012" y="1275"/>
                  <a:ext cx="336" cy="743"/>
                </a:xfrm>
                <a:prstGeom prst="can">
                  <a:avLst>
                    <a:gd name="adj" fmla="val 55283"/>
                  </a:avLst>
                </a:prstGeom>
                <a:solidFill>
                  <a:srgbClr val="FFCC00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>
                    <a:defRPr/>
                  </a:pPr>
                  <a:r>
                    <a:rPr kumimoji="1" lang="en-US" altLang="zh-CN" sz="24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charset="0"/>
                    </a:rPr>
                    <a:t>16</a:t>
                  </a:r>
                  <a:endParaRPr kumimoji="1" lang="en-US" altLang="zh-CN" sz="2400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Times New Roman" pitchFamily="18" charset="0"/>
                  </a:endParaRPr>
                </a:p>
              </p:txBody>
            </p:sp>
            <p:sp>
              <p:nvSpPr>
                <p:cNvPr id="25" name="AutoShape 24"/>
                <p:cNvSpPr>
                  <a:spLocks noChangeArrowheads="1"/>
                </p:cNvSpPr>
                <p:nvPr/>
              </p:nvSpPr>
              <p:spPr bwMode="auto">
                <a:xfrm>
                  <a:off x="2292" y="1607"/>
                  <a:ext cx="336" cy="368"/>
                </a:xfrm>
                <a:prstGeom prst="can">
                  <a:avLst>
                    <a:gd name="adj" fmla="val 27381"/>
                  </a:avLst>
                </a:prstGeom>
                <a:gradFill rotWithShape="0">
                  <a:gsLst>
                    <a:gs pos="0">
                      <a:srgbClr val="CCECFF">
                        <a:gamma/>
                        <a:shade val="46275"/>
                        <a:invGamma/>
                      </a:srgbClr>
                    </a:gs>
                    <a:gs pos="50000">
                      <a:srgbClr val="CCECFF"/>
                    </a:gs>
                    <a:gs pos="100000">
                      <a:srgbClr val="CCECFF">
                        <a:gamma/>
                        <a:shade val="46275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>
                    <a:defRPr/>
                  </a:pPr>
                  <a:r>
                    <a:rPr kumimoji="1" lang="en-US" altLang="zh-CN" sz="24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charset="0"/>
                    </a:rPr>
                    <a:t>08</a:t>
                  </a:r>
                  <a:endParaRPr kumimoji="1" lang="en-US" altLang="zh-CN" sz="2400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Times New Roman" pitchFamily="18" charset="0"/>
                  </a:endParaRPr>
                </a:p>
              </p:txBody>
            </p:sp>
            <p:sp>
              <p:nvSpPr>
                <p:cNvPr id="26" name="AutoShape 25"/>
                <p:cNvSpPr>
                  <a:spLocks noChangeArrowheads="1"/>
                </p:cNvSpPr>
                <p:nvPr/>
              </p:nvSpPr>
              <p:spPr bwMode="auto">
                <a:xfrm>
                  <a:off x="2904" y="1720"/>
                  <a:ext cx="336" cy="251"/>
                </a:xfrm>
                <a:prstGeom prst="can">
                  <a:avLst>
                    <a:gd name="adj" fmla="val 25000"/>
                  </a:avLst>
                </a:prstGeom>
                <a:gradFill rotWithShape="0">
                  <a:gsLst>
                    <a:gs pos="0">
                      <a:srgbClr val="CCECFF">
                        <a:gamma/>
                        <a:shade val="46275"/>
                        <a:invGamma/>
                      </a:srgbClr>
                    </a:gs>
                    <a:gs pos="50000">
                      <a:srgbClr val="CCECFF"/>
                    </a:gs>
                    <a:gs pos="100000">
                      <a:srgbClr val="CCECFF">
                        <a:gamma/>
                        <a:shade val="46275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>
                    <a:defRPr/>
                  </a:pPr>
                  <a:r>
                    <a:rPr kumimoji="1" lang="en-US" altLang="zh-CN" sz="24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charset="0"/>
                    </a:rPr>
                    <a:t>05</a:t>
                  </a:r>
                  <a:endParaRPr kumimoji="1" lang="en-US" altLang="zh-CN" sz="2400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Times New Roman" pitchFamily="18" charset="0"/>
                  </a:endParaRPr>
                </a:p>
              </p:txBody>
            </p:sp>
            <p:sp>
              <p:nvSpPr>
                <p:cNvPr id="27" name="AutoShape 26"/>
                <p:cNvSpPr>
                  <a:spLocks noChangeArrowheads="1"/>
                </p:cNvSpPr>
                <p:nvPr/>
              </p:nvSpPr>
              <p:spPr bwMode="auto">
                <a:xfrm>
                  <a:off x="3448" y="1539"/>
                  <a:ext cx="336" cy="444"/>
                </a:xfrm>
                <a:prstGeom prst="can">
                  <a:avLst>
                    <a:gd name="adj" fmla="val 33036"/>
                  </a:avLst>
                </a:prstGeom>
                <a:gradFill rotWithShape="0">
                  <a:gsLst>
                    <a:gs pos="0">
                      <a:srgbClr val="CCECFF">
                        <a:gamma/>
                        <a:shade val="46275"/>
                        <a:invGamma/>
                      </a:srgbClr>
                    </a:gs>
                    <a:gs pos="50000">
                      <a:srgbClr val="CCECFF"/>
                    </a:gs>
                    <a:gs pos="100000">
                      <a:srgbClr val="CCECFF">
                        <a:gamma/>
                        <a:shade val="46275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>
                    <a:defRPr/>
                  </a:pPr>
                  <a:r>
                    <a:rPr kumimoji="1" lang="en-US" altLang="zh-CN" sz="24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charset="0"/>
                    </a:rPr>
                    <a:t>12</a:t>
                  </a:r>
                  <a:endParaRPr kumimoji="1" lang="en-US" altLang="zh-CN" sz="2400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Times New Roman" pitchFamily="18" charset="0"/>
                  </a:endParaRPr>
                </a:p>
              </p:txBody>
            </p:sp>
            <p:sp>
              <p:nvSpPr>
                <p:cNvPr id="28" name="AutoShape 27"/>
                <p:cNvSpPr>
                  <a:spLocks noChangeArrowheads="1"/>
                </p:cNvSpPr>
                <p:nvPr/>
              </p:nvSpPr>
              <p:spPr bwMode="auto">
                <a:xfrm>
                  <a:off x="3970" y="1448"/>
                  <a:ext cx="336" cy="548"/>
                </a:xfrm>
                <a:prstGeom prst="can">
                  <a:avLst>
                    <a:gd name="adj" fmla="val 40774"/>
                  </a:avLst>
                </a:prstGeom>
                <a:gradFill rotWithShape="0">
                  <a:gsLst>
                    <a:gs pos="0">
                      <a:srgbClr val="CCECFF">
                        <a:gamma/>
                        <a:shade val="46275"/>
                        <a:invGamma/>
                      </a:srgbClr>
                    </a:gs>
                    <a:gs pos="50000">
                      <a:srgbClr val="CCECFF"/>
                    </a:gs>
                    <a:gs pos="100000">
                      <a:srgbClr val="CCECFF">
                        <a:gamma/>
                        <a:shade val="46275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>
                    <a:defRPr/>
                  </a:pPr>
                  <a:r>
                    <a:rPr kumimoji="1" lang="en-US" altLang="zh-CN" sz="24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charset="0"/>
                    </a:rPr>
                    <a:t>13</a:t>
                  </a:r>
                  <a:endParaRPr kumimoji="1" lang="en-US" altLang="zh-CN" sz="2400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Times New Roman" pitchFamily="18" charset="0"/>
                  </a:endParaRPr>
                </a:p>
              </p:txBody>
            </p:sp>
            <p:sp>
              <p:nvSpPr>
                <p:cNvPr id="29" name="AutoShape 28"/>
                <p:cNvSpPr>
                  <a:spLocks noChangeArrowheads="1"/>
                </p:cNvSpPr>
                <p:nvPr/>
              </p:nvSpPr>
              <p:spPr bwMode="auto">
                <a:xfrm>
                  <a:off x="4446" y="1403"/>
                  <a:ext cx="336" cy="594"/>
                </a:xfrm>
                <a:prstGeom prst="can">
                  <a:avLst>
                    <a:gd name="adj" fmla="val 44196"/>
                  </a:avLst>
                </a:prstGeom>
                <a:gradFill rotWithShape="0">
                  <a:gsLst>
                    <a:gs pos="0">
                      <a:srgbClr val="CCECFF">
                        <a:gamma/>
                        <a:shade val="46275"/>
                        <a:invGamma/>
                      </a:srgbClr>
                    </a:gs>
                    <a:gs pos="50000">
                      <a:srgbClr val="CCECFF"/>
                    </a:gs>
                    <a:gs pos="100000">
                      <a:srgbClr val="CCECFF">
                        <a:gamma/>
                        <a:shade val="46275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>
                    <a:defRPr/>
                  </a:pPr>
                  <a:r>
                    <a:rPr kumimoji="1" lang="en-US" altLang="zh-CN" sz="24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charset="0"/>
                    </a:rPr>
                    <a:t>14</a:t>
                  </a:r>
                  <a:endParaRPr kumimoji="1" lang="en-US" altLang="zh-CN" sz="2400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Times New Roman" pitchFamily="18" charset="0"/>
                  </a:endParaRPr>
                </a:p>
              </p:txBody>
            </p:sp>
            <p:sp>
              <p:nvSpPr>
                <p:cNvPr id="30" name="AutoShape 29"/>
                <p:cNvSpPr>
                  <a:spLocks noChangeArrowheads="1"/>
                </p:cNvSpPr>
                <p:nvPr/>
              </p:nvSpPr>
              <p:spPr bwMode="auto">
                <a:xfrm>
                  <a:off x="686" y="1697"/>
                  <a:ext cx="336" cy="298"/>
                </a:xfrm>
                <a:prstGeom prst="can">
                  <a:avLst>
                    <a:gd name="adj" fmla="val 25000"/>
                  </a:avLst>
                </a:prstGeom>
                <a:gradFill rotWithShape="0">
                  <a:gsLst>
                    <a:gs pos="0">
                      <a:srgbClr val="CCECFF">
                        <a:gamma/>
                        <a:shade val="46275"/>
                        <a:invGamma/>
                      </a:srgbClr>
                    </a:gs>
                    <a:gs pos="50000">
                      <a:srgbClr val="CCECFF"/>
                    </a:gs>
                    <a:gs pos="100000">
                      <a:srgbClr val="CCECFF">
                        <a:gamma/>
                        <a:shade val="46275"/>
                        <a:invGamma/>
                      </a:srgbClr>
                    </a:gs>
                  </a:gsLst>
                  <a:lin ang="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>
                    <a:defRPr/>
                  </a:pPr>
                  <a:r>
                    <a:rPr kumimoji="1" lang="en-US" altLang="zh-CN" sz="24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000000"/>
                        </a:outerShdw>
                      </a:effectLst>
                      <a:latin typeface="Arial" charset="0"/>
                    </a:rPr>
                    <a:t>07</a:t>
                  </a:r>
                  <a:endParaRPr kumimoji="1" lang="en-US" altLang="zh-CN" sz="2400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Times New Roman" pitchFamily="18" charset="0"/>
                  </a:endParaRPr>
                </a:p>
              </p:txBody>
            </p:sp>
          </p:grpSp>
        </p:grpSp>
      </p:grpSp>
      <p:grpSp>
        <p:nvGrpSpPr>
          <p:cNvPr id="31" name="Group 30"/>
          <p:cNvGrpSpPr>
            <a:grpSpLocks/>
          </p:cNvGrpSpPr>
          <p:nvPr/>
        </p:nvGrpSpPr>
        <p:grpSpPr bwMode="auto">
          <a:xfrm>
            <a:off x="1677546" y="4315994"/>
            <a:ext cx="8101013" cy="2112963"/>
            <a:chOff x="0" y="2818"/>
            <a:chExt cx="5103" cy="1331"/>
          </a:xfrm>
        </p:grpSpPr>
        <p:sp>
          <p:nvSpPr>
            <p:cNvPr id="32" name="AutoShape 31" descr="白色大理石"/>
            <p:cNvSpPr>
              <a:spLocks noChangeArrowheads="1"/>
            </p:cNvSpPr>
            <p:nvPr/>
          </p:nvSpPr>
          <p:spPr bwMode="auto">
            <a:xfrm>
              <a:off x="0" y="3521"/>
              <a:ext cx="4876" cy="295"/>
            </a:xfrm>
            <a:prstGeom prst="parallelogram">
              <a:avLst>
                <a:gd name="adj" fmla="val 239209"/>
              </a:avLst>
            </a:prstGeom>
            <a:blipFill dpi="0" rotWithShape="0">
              <a:blip r:embed="rId2"/>
              <a:srcRect/>
              <a:tile tx="0" ty="0" sx="100000" sy="100000" flip="none" algn="tl"/>
            </a:blipFill>
            <a:ln w="9525">
              <a:solidFill>
                <a:schemeClr val="bg1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33" name="Group 32"/>
            <p:cNvGrpSpPr>
              <a:grpSpLocks/>
            </p:cNvGrpSpPr>
            <p:nvPr/>
          </p:nvGrpSpPr>
          <p:grpSpPr bwMode="auto">
            <a:xfrm>
              <a:off x="181" y="2818"/>
              <a:ext cx="4922" cy="1331"/>
              <a:chOff x="181" y="2818"/>
              <a:chExt cx="4922" cy="1331"/>
            </a:xfrm>
          </p:grpSpPr>
          <p:sp>
            <p:nvSpPr>
              <p:cNvPr id="34" name="Text Box 33"/>
              <p:cNvSpPr txBox="1">
                <a:spLocks noChangeArrowheads="1"/>
              </p:cNvSpPr>
              <p:nvPr/>
            </p:nvSpPr>
            <p:spPr bwMode="auto">
              <a:xfrm>
                <a:off x="181" y="2818"/>
                <a:ext cx="547" cy="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kumimoji="1" lang="en-US" altLang="zh-CN" sz="3200" b="1" i="1" dirty="0">
                    <a:solidFill>
                      <a:schemeClr val="hlink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itchFamily="18" charset="0"/>
                  </a:rPr>
                  <a:t>i </a:t>
                </a:r>
                <a:r>
                  <a:rPr kumimoji="1" lang="en-US" altLang="zh-CN" sz="2800" b="1" dirty="0">
                    <a:solidFill>
                      <a:schemeClr val="hlink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itchFamily="18" charset="0"/>
                  </a:rPr>
                  <a:t>= 2</a:t>
                </a:r>
                <a:endParaRPr kumimoji="1" lang="en-US" altLang="zh-CN" sz="2400" dirty="0">
                  <a:solidFill>
                    <a:schemeClr val="bg1"/>
                  </a:solidFill>
                  <a:effectDag name="">
                    <a:cont type="tree" name="">
                      <a:effect ref="fillLine"/>
                      <a:outerShdw dist="38100" dir="13500000" algn="br">
                        <a:srgbClr val="FFFFFF"/>
                      </a:outerShdw>
                    </a:cont>
                    <a:cont type="tree" name="">
                      <a:effect ref="fillLine"/>
                      <a:outerShdw dist="38100" dir="2700000" algn="tl">
                        <a:srgbClr val="999999"/>
                      </a:outerShdw>
                    </a:cont>
                    <a:effect ref="fillLine"/>
                  </a:effectDag>
                  <a:latin typeface="Times New Roman" pitchFamily="18" charset="0"/>
                </a:endParaRPr>
              </a:p>
            </p:txBody>
          </p:sp>
          <p:sp>
            <p:nvSpPr>
              <p:cNvPr id="35" name="Text Box 34"/>
              <p:cNvSpPr txBox="1">
                <a:spLocks noChangeArrowheads="1"/>
              </p:cNvSpPr>
              <p:nvPr/>
            </p:nvSpPr>
            <p:spPr bwMode="auto">
              <a:xfrm>
                <a:off x="249" y="3861"/>
                <a:ext cx="4854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kumimoji="1" lang="en-US" altLang="zh-CN" sz="2400" b="1">
                    <a:latin typeface="Times New Roman" panose="02020603050405020304" pitchFamily="18" charset="0"/>
                  </a:rPr>
                  <a:t>  1          2         3         4           5         6        7          8         9</a:t>
                </a:r>
                <a:endParaRPr kumimoji="1" lang="en-US" altLang="zh-CN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36" name="AutoShape 35"/>
              <p:cNvSpPr>
                <a:spLocks noChangeArrowheads="1"/>
              </p:cNvSpPr>
              <p:nvPr/>
            </p:nvSpPr>
            <p:spPr bwMode="auto">
              <a:xfrm>
                <a:off x="2540" y="3249"/>
                <a:ext cx="336" cy="412"/>
              </a:xfrm>
              <a:prstGeom prst="can">
                <a:avLst>
                  <a:gd name="adj" fmla="val 30655"/>
                </a:avLst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kumimoji="1" lang="en-US" altLang="zh-CN" sz="2400" b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09</a:t>
                </a:r>
                <a:endParaRPr kumimoji="1" lang="en-US" altLang="zh-CN" sz="24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endParaRPr>
              </a:p>
            </p:txBody>
          </p:sp>
          <p:sp>
            <p:nvSpPr>
              <p:cNvPr id="37" name="AutoShape 36"/>
              <p:cNvSpPr>
                <a:spLocks noChangeArrowheads="1"/>
              </p:cNvSpPr>
              <p:nvPr/>
            </p:nvSpPr>
            <p:spPr bwMode="auto">
              <a:xfrm>
                <a:off x="340" y="3475"/>
                <a:ext cx="336" cy="211"/>
              </a:xfrm>
              <a:prstGeom prst="can">
                <a:avLst>
                  <a:gd name="adj" fmla="val 25000"/>
                </a:avLst>
              </a:prstGeom>
              <a:gradFill rotWithShape="0">
                <a:gsLst>
                  <a:gs pos="0">
                    <a:srgbClr val="CCECFF">
                      <a:gamma/>
                      <a:shade val="46275"/>
                      <a:invGamma/>
                    </a:srgbClr>
                  </a:gs>
                  <a:gs pos="50000">
                    <a:srgbClr val="CCECFF"/>
                  </a:gs>
                  <a:gs pos="100000">
                    <a:srgbClr val="CCECFF">
                      <a:gamma/>
                      <a:shade val="46275"/>
                      <a:invGamma/>
                    </a:srgbClr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kumimoji="1" lang="en-US" altLang="zh-CN" sz="2400" b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02</a:t>
                </a:r>
                <a:endParaRPr kumimoji="1" lang="en-US" altLang="zh-CN" sz="24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endParaRPr>
              </a:p>
            </p:txBody>
          </p:sp>
          <p:sp>
            <p:nvSpPr>
              <p:cNvPr id="38" name="AutoShape 37"/>
              <p:cNvSpPr>
                <a:spLocks noChangeArrowheads="1"/>
              </p:cNvSpPr>
              <p:nvPr/>
            </p:nvSpPr>
            <p:spPr bwMode="auto">
              <a:xfrm>
                <a:off x="4762" y="2999"/>
                <a:ext cx="336" cy="743"/>
              </a:xfrm>
              <a:prstGeom prst="can">
                <a:avLst>
                  <a:gd name="adj" fmla="val 55283"/>
                </a:avLst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kumimoji="1" lang="en-US" altLang="zh-CN" sz="2400" b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16</a:t>
                </a:r>
                <a:endParaRPr kumimoji="1" lang="en-US" altLang="zh-CN" sz="24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endParaRPr>
              </a:p>
            </p:txBody>
          </p:sp>
          <p:sp>
            <p:nvSpPr>
              <p:cNvPr id="39" name="AutoShape 38"/>
              <p:cNvSpPr>
                <a:spLocks noChangeArrowheads="1"/>
              </p:cNvSpPr>
              <p:nvPr/>
            </p:nvSpPr>
            <p:spPr bwMode="auto">
              <a:xfrm>
                <a:off x="1451" y="3317"/>
                <a:ext cx="336" cy="368"/>
              </a:xfrm>
              <a:prstGeom prst="can">
                <a:avLst>
                  <a:gd name="adj" fmla="val 27381"/>
                </a:avLst>
              </a:prstGeom>
              <a:gradFill rotWithShape="0">
                <a:gsLst>
                  <a:gs pos="0">
                    <a:srgbClr val="CCECFF">
                      <a:gamma/>
                      <a:shade val="46275"/>
                      <a:invGamma/>
                    </a:srgbClr>
                  </a:gs>
                  <a:gs pos="50000">
                    <a:srgbClr val="CCECFF"/>
                  </a:gs>
                  <a:gs pos="100000">
                    <a:srgbClr val="CCECFF">
                      <a:gamma/>
                      <a:shade val="46275"/>
                      <a:invGamma/>
                    </a:srgbClr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kumimoji="1" lang="en-US" altLang="zh-CN" sz="2400" b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08</a:t>
                </a:r>
                <a:endParaRPr kumimoji="1" lang="en-US" altLang="zh-CN" sz="24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endParaRPr>
              </a:p>
            </p:txBody>
          </p:sp>
          <p:sp>
            <p:nvSpPr>
              <p:cNvPr id="40" name="AutoShape 39"/>
              <p:cNvSpPr>
                <a:spLocks noChangeArrowheads="1"/>
              </p:cNvSpPr>
              <p:nvPr/>
            </p:nvSpPr>
            <p:spPr bwMode="auto">
              <a:xfrm>
                <a:off x="1973" y="3430"/>
                <a:ext cx="336" cy="251"/>
              </a:xfrm>
              <a:prstGeom prst="can">
                <a:avLst>
                  <a:gd name="adj" fmla="val 25000"/>
                </a:avLst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kumimoji="1" lang="en-US" altLang="zh-CN" sz="2400" b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05</a:t>
                </a:r>
                <a:endParaRPr kumimoji="1" lang="en-US" altLang="zh-CN" sz="24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endParaRPr>
              </a:p>
            </p:txBody>
          </p:sp>
          <p:sp>
            <p:nvSpPr>
              <p:cNvPr id="41" name="AutoShape 40"/>
              <p:cNvSpPr>
                <a:spLocks noChangeArrowheads="1"/>
              </p:cNvSpPr>
              <p:nvPr/>
            </p:nvSpPr>
            <p:spPr bwMode="auto">
              <a:xfrm>
                <a:off x="3102" y="3240"/>
                <a:ext cx="336" cy="444"/>
              </a:xfrm>
              <a:prstGeom prst="can">
                <a:avLst>
                  <a:gd name="adj" fmla="val 33036"/>
                </a:avLst>
              </a:prstGeom>
              <a:gradFill rotWithShape="0">
                <a:gsLst>
                  <a:gs pos="0">
                    <a:srgbClr val="CCECFF">
                      <a:gamma/>
                      <a:shade val="46275"/>
                      <a:invGamma/>
                    </a:srgbClr>
                  </a:gs>
                  <a:gs pos="50000">
                    <a:srgbClr val="CCECFF"/>
                  </a:gs>
                  <a:gs pos="100000">
                    <a:srgbClr val="CCECFF">
                      <a:gamma/>
                      <a:shade val="46275"/>
                      <a:invGamma/>
                    </a:srgbClr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kumimoji="1" lang="en-US" altLang="zh-CN" sz="2400" b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12</a:t>
                </a:r>
                <a:endParaRPr kumimoji="1" lang="en-US" altLang="zh-CN" sz="24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endParaRPr>
              </a:p>
            </p:txBody>
          </p:sp>
          <p:sp>
            <p:nvSpPr>
              <p:cNvPr id="42" name="AutoShape 41"/>
              <p:cNvSpPr>
                <a:spLocks noChangeArrowheads="1"/>
              </p:cNvSpPr>
              <p:nvPr/>
            </p:nvSpPr>
            <p:spPr bwMode="auto">
              <a:xfrm>
                <a:off x="3624" y="3149"/>
                <a:ext cx="336" cy="548"/>
              </a:xfrm>
              <a:prstGeom prst="can">
                <a:avLst>
                  <a:gd name="adj" fmla="val 40774"/>
                </a:avLst>
              </a:prstGeom>
              <a:gradFill rotWithShape="0">
                <a:gsLst>
                  <a:gs pos="0">
                    <a:srgbClr val="CCECFF">
                      <a:gamma/>
                      <a:shade val="46275"/>
                      <a:invGamma/>
                    </a:srgbClr>
                  </a:gs>
                  <a:gs pos="50000">
                    <a:srgbClr val="CCECFF"/>
                  </a:gs>
                  <a:gs pos="100000">
                    <a:srgbClr val="CCECFF">
                      <a:gamma/>
                      <a:shade val="46275"/>
                      <a:invGamma/>
                    </a:srgbClr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kumimoji="1" lang="en-US" altLang="zh-CN" sz="2400" b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13</a:t>
                </a:r>
                <a:endParaRPr kumimoji="1" lang="en-US" altLang="zh-CN" sz="24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endParaRPr>
              </a:p>
            </p:txBody>
          </p:sp>
          <p:sp>
            <p:nvSpPr>
              <p:cNvPr id="43" name="AutoShape 42"/>
              <p:cNvSpPr>
                <a:spLocks noChangeArrowheads="1"/>
              </p:cNvSpPr>
              <p:nvPr/>
            </p:nvSpPr>
            <p:spPr bwMode="auto">
              <a:xfrm>
                <a:off x="4100" y="3104"/>
                <a:ext cx="336" cy="594"/>
              </a:xfrm>
              <a:prstGeom prst="can">
                <a:avLst>
                  <a:gd name="adj" fmla="val 44196"/>
                </a:avLst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kumimoji="1" lang="en-US" altLang="zh-CN" sz="2400" b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14</a:t>
                </a:r>
                <a:endParaRPr kumimoji="1" lang="en-US" altLang="zh-CN" sz="24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endParaRPr>
              </a:p>
            </p:txBody>
          </p:sp>
          <p:sp>
            <p:nvSpPr>
              <p:cNvPr id="44" name="AutoShape 43"/>
              <p:cNvSpPr>
                <a:spLocks noChangeArrowheads="1"/>
              </p:cNvSpPr>
              <p:nvPr/>
            </p:nvSpPr>
            <p:spPr bwMode="auto">
              <a:xfrm>
                <a:off x="839" y="3385"/>
                <a:ext cx="336" cy="298"/>
              </a:xfrm>
              <a:prstGeom prst="can">
                <a:avLst>
                  <a:gd name="adj" fmla="val 25000"/>
                </a:avLst>
              </a:prstGeom>
              <a:gradFill rotWithShape="0">
                <a:gsLst>
                  <a:gs pos="0">
                    <a:srgbClr val="CCECFF">
                      <a:gamma/>
                      <a:shade val="46275"/>
                      <a:invGamma/>
                    </a:srgbClr>
                  </a:gs>
                  <a:gs pos="50000">
                    <a:srgbClr val="CCECFF"/>
                  </a:gs>
                  <a:gs pos="100000">
                    <a:srgbClr val="CCECFF">
                      <a:gamma/>
                      <a:shade val="46275"/>
                      <a:invGamma/>
                    </a:srgbClr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kumimoji="1" lang="en-US" altLang="zh-CN" sz="2400" b="1">
                    <a:solidFill>
                      <a:srgbClr val="FF330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07</a:t>
                </a:r>
                <a:endParaRPr kumimoji="1" lang="en-US" altLang="zh-CN" sz="2400"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9666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冒泡排序算法</a:t>
            </a:r>
          </a:p>
        </p:txBody>
      </p:sp>
      <p:sp>
        <p:nvSpPr>
          <p:cNvPr id="45" name="Rectangle 2"/>
          <p:cNvSpPr>
            <a:spLocks noChangeArrowheads="1"/>
          </p:cNvSpPr>
          <p:nvPr/>
        </p:nvSpPr>
        <p:spPr bwMode="auto">
          <a:xfrm>
            <a:off x="1655666" y="899194"/>
            <a:ext cx="8172450" cy="5434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算法</a:t>
            </a:r>
            <a:r>
              <a:rPr kumimoji="1" lang="en-US" altLang="zh-CN" sz="32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BSort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)  </a:t>
            </a:r>
            <a:endParaRPr kumimoji="1"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BS1 [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冒泡过程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]</a:t>
            </a:r>
            <a:endParaRPr kumimoji="1"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FOR </a:t>
            </a:r>
            <a:r>
              <a:rPr kumimoji="1" lang="en-US" altLang="zh-CN" sz="3200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TO 2  STEP </a:t>
            </a:r>
            <a:r>
              <a:rPr kumimoji="1" lang="en-US" altLang="zh-CN" sz="3200" b="1" dirty="0">
                <a:latin typeface="Courier New" panose="02070309020205020404" pitchFamily="49" charset="0"/>
                <a:ea typeface="楷体" panose="02010609060101010101" pitchFamily="49" charset="-122"/>
                <a:cs typeface="Times New Roman" panose="02020603050405020304" pitchFamily="18" charset="0"/>
              </a:rPr>
              <a:t>–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  DO</a:t>
            </a:r>
            <a:endParaRPr kumimoji="1"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FOR </a:t>
            </a:r>
            <a:r>
              <a:rPr kumimoji="1"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j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 TO  </a:t>
            </a:r>
            <a:r>
              <a:rPr kumimoji="1" lang="en-US" altLang="zh-CN" sz="3200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</a:t>
            </a:r>
            <a:r>
              <a:rPr kumimoji="1" lang="en-US" altLang="zh-CN" sz="3200" b="1" dirty="0">
                <a:latin typeface="Courier New" panose="02070309020205020404" pitchFamily="49" charset="0"/>
                <a:ea typeface="楷体" panose="02010609060101010101" pitchFamily="49" charset="-122"/>
                <a:cs typeface="Times New Roman" panose="02020603050405020304" pitchFamily="18" charset="0"/>
              </a:rPr>
              <a:t>–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  DO</a:t>
            </a:r>
            <a:endParaRPr kumimoji="1" lang="en-US" altLang="zh-CN" sz="32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      IF </a:t>
            </a:r>
            <a:r>
              <a:rPr kumimoji="1" lang="en-US" altLang="zh-CN" sz="3200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K</a:t>
            </a:r>
            <a:r>
              <a:rPr kumimoji="1" lang="en-US" altLang="zh-CN" sz="3200" b="1" i="1" baseline="-30000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&gt; </a:t>
            </a:r>
            <a:r>
              <a:rPr kumimoji="1" lang="en-US" altLang="zh-CN" sz="3200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K</a:t>
            </a:r>
            <a:r>
              <a:rPr kumimoji="1" lang="en-US" altLang="zh-CN" sz="3200" b="1" i="1" baseline="-30000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THEN ( </a:t>
            </a:r>
            <a:r>
              <a:rPr kumimoji="1" lang="en-US" altLang="zh-CN" sz="3200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R</a:t>
            </a:r>
            <a:r>
              <a:rPr kumimoji="1" lang="en-US" altLang="zh-CN" sz="3200" b="1" i="1" baseline="-30000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3200" b="1" i="1" baseline="-30000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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R</a:t>
            </a:r>
            <a:r>
              <a:rPr kumimoji="1" lang="en-US" altLang="zh-CN" sz="3200" b="1" i="1" baseline="-30000" dirty="0">
                <a:latin typeface="Times New Roman" panose="02020603050405020304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</a:rPr>
              <a:t>1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). 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▌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</a:t>
            </a:r>
          </a:p>
          <a:p>
            <a:pPr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endParaRPr kumimoji="1" lang="en-US" altLang="zh-CN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zh-CN" altLang="en-US" sz="3200" b="1" dirty="0">
                <a:solidFill>
                  <a:srgbClr val="CC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关键词的比较次数</a:t>
            </a:r>
            <a:r>
              <a:rPr kumimoji="1" lang="en-US" altLang="zh-CN" sz="3200" b="1" dirty="0">
                <a:solidFill>
                  <a:srgbClr val="CC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</a:p>
          <a:p>
            <a:pPr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 (n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1)+(n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2)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…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(n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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1)n/2</a:t>
            </a:r>
            <a:endParaRPr kumimoji="1"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952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冒泡排序分析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45745" y="1142594"/>
            <a:ext cx="10243314" cy="61214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经过第一趟冒泡，可把具有最大关键词的记录移至最终位置（第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个位置）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  <a:endParaRPr lang="zh-CN" altLang="en-US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ct val="120000"/>
              </a:lnSpc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第 </a:t>
            </a:r>
            <a:r>
              <a:rPr lang="en-US" altLang="zh-CN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趟冒泡，把第 </a:t>
            </a:r>
            <a:r>
              <a:rPr lang="en-US" altLang="zh-CN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大记录放在第 </a:t>
            </a:r>
            <a:r>
              <a:rPr lang="en-US" altLang="zh-CN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个位置上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  <a:endParaRPr lang="zh-CN" altLang="en-US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ct val="120000"/>
              </a:lnSpc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通过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趟冒泡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就可完成对所有记录的排序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  <a:endParaRPr lang="zh-CN" altLang="en-US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ct val="120000"/>
              </a:lnSpc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发生一次记录交换，反序对就减少一个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  <a:endParaRPr lang="zh-CN" altLang="en-US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ct val="120000"/>
              </a:lnSpc>
              <a:buSzPct val="85000"/>
              <a:buFont typeface="Wingdings" panose="05000000000000000000" pitchFamily="2" charset="2"/>
              <a:buChar char="l"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排序中可能出现如下情况：</a:t>
            </a:r>
            <a:b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</a:br>
            <a:r>
              <a:rPr lang="zh-CN" altLang="en-US" b="1" dirty="0">
                <a:solidFill>
                  <a:srgbClr val="CC33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每趟比较中，在某位置后，没有记录交换；最后几趟没有交换。</a:t>
            </a:r>
          </a:p>
        </p:txBody>
      </p:sp>
    </p:spTree>
    <p:extLst>
      <p:ext uri="{BB962C8B-B14F-4D97-AF65-F5344CB8AC3E}">
        <p14:creationId xmlns:p14="http://schemas.microsoft.com/office/powerpoint/2010/main" val="262481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改进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669288"/>
              </p:ext>
            </p:extLst>
          </p:nvPr>
        </p:nvGraphicFramePr>
        <p:xfrm>
          <a:off x="2028498" y="53156"/>
          <a:ext cx="8586786" cy="66356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82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8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82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82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82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982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982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9825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038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0038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538874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u="none" strike="noStrike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 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lang="en-US" alt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1</a:t>
                      </a: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趟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lang="en-US" alt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2</a:t>
                      </a: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趟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lang="en-US" alt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</a:t>
                      </a: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趟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lang="en-US" alt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4</a:t>
                      </a: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趟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lang="en-US" alt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5</a:t>
                      </a: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趟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lang="en-US" alt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6</a:t>
                      </a: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趟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lang="en-US" alt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7</a:t>
                      </a: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趟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8</a:t>
                      </a: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趟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9</a:t>
                      </a:r>
                      <a:r>
                        <a:rPr lang="zh-CN" sz="2300" b="1" kern="1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趟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13</a:t>
                      </a:r>
                      <a:r>
                        <a:rPr lang="zh-CN" sz="2300" b="1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14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12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10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08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03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08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06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08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11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08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09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09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09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09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09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09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05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08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08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08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08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08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08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15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03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07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07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07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07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07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04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09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03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06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06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16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09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07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06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05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09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07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05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05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03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09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07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03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81055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02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07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02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02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02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02</a:t>
                      </a:r>
                      <a:endParaRPr lang="zh-CN" sz="23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37496">
                <a:tc>
                  <a:txBody>
                    <a:bodyPr/>
                    <a:lstStyle/>
                    <a:p>
                      <a:pPr algn="just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07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02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00"/>
                        </a:lnSpc>
                        <a:spcAft>
                          <a:spcPts val="0"/>
                        </a:spcAft>
                      </a:pPr>
                      <a:r>
                        <a:rPr lang="en-US" sz="23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01</a:t>
                      </a:r>
                      <a:endParaRPr lang="zh-CN" sz="23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cxnSp>
        <p:nvCxnSpPr>
          <p:cNvPr id="5" name="直接箭头连接符 4"/>
          <p:cNvCxnSpPr/>
          <p:nvPr/>
        </p:nvCxnSpPr>
        <p:spPr>
          <a:xfrm flipV="1">
            <a:off x="2559515" y="6168798"/>
            <a:ext cx="657225" cy="315912"/>
          </a:xfrm>
          <a:prstGeom prst="straightConnector1">
            <a:avLst/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V="1">
            <a:off x="2559515" y="5388894"/>
            <a:ext cx="639763" cy="314325"/>
          </a:xfrm>
          <a:prstGeom prst="straightConnector1">
            <a:avLst/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 flipV="1">
            <a:off x="2544435" y="798525"/>
            <a:ext cx="642143" cy="4063205"/>
          </a:xfrm>
          <a:prstGeom prst="straightConnector1">
            <a:avLst/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V="1">
            <a:off x="3535315" y="5734061"/>
            <a:ext cx="611187" cy="325438"/>
          </a:xfrm>
          <a:prstGeom prst="straightConnector1">
            <a:avLst/>
          </a:prstGeom>
          <a:ln w="28575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V="1">
            <a:off x="3559127" y="5024449"/>
            <a:ext cx="611188" cy="323850"/>
          </a:xfrm>
          <a:prstGeom prst="straightConnector1">
            <a:avLst/>
          </a:prstGeom>
          <a:ln w="28575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V="1">
            <a:off x="3549645" y="1387487"/>
            <a:ext cx="558800" cy="3240087"/>
          </a:xfrm>
          <a:prstGeom prst="straightConnector1">
            <a:avLst/>
          </a:prstGeom>
          <a:ln w="28575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3089741" y="968387"/>
            <a:ext cx="54133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3991441" y="1328749"/>
            <a:ext cx="53975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4410049" y="6099187"/>
            <a:ext cx="611188" cy="323850"/>
          </a:xfrm>
          <a:prstGeom prst="straightConnector1">
            <a:avLst/>
          </a:prstGeom>
          <a:ln w="28575">
            <a:solidFill>
              <a:srgbClr val="00B05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V="1">
            <a:off x="4417987" y="5359412"/>
            <a:ext cx="611187" cy="323850"/>
          </a:xfrm>
          <a:prstGeom prst="straightConnector1">
            <a:avLst/>
          </a:prstGeom>
          <a:ln w="28575">
            <a:solidFill>
              <a:srgbClr val="00B05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V="1">
            <a:off x="4419574" y="4614874"/>
            <a:ext cx="611188" cy="323850"/>
          </a:xfrm>
          <a:prstGeom prst="straightConnector1">
            <a:avLst/>
          </a:prstGeom>
          <a:ln w="28575">
            <a:solidFill>
              <a:srgbClr val="00B05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4400524" y="2927362"/>
            <a:ext cx="622300" cy="1360487"/>
          </a:xfrm>
          <a:prstGeom prst="straightConnector1">
            <a:avLst/>
          </a:prstGeom>
          <a:ln w="28575">
            <a:solidFill>
              <a:srgbClr val="00B05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4928567" y="2907297"/>
            <a:ext cx="53975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V="1">
            <a:off x="5344718" y="4894275"/>
            <a:ext cx="611188" cy="325437"/>
          </a:xfrm>
          <a:prstGeom prst="straightConnector1">
            <a:avLst/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V="1">
            <a:off x="5382818" y="3443300"/>
            <a:ext cx="555625" cy="1060450"/>
          </a:xfrm>
          <a:prstGeom prst="straightConnector1">
            <a:avLst/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5795724" y="3580277"/>
            <a:ext cx="53975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6697066" y="4397244"/>
            <a:ext cx="541337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V="1">
            <a:off x="6245338" y="4181486"/>
            <a:ext cx="558800" cy="757238"/>
          </a:xfrm>
          <a:prstGeom prst="straightConnector1">
            <a:avLst/>
          </a:prstGeom>
          <a:ln w="28575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flipV="1">
            <a:off x="7158867" y="4613003"/>
            <a:ext cx="569913" cy="350838"/>
          </a:xfrm>
          <a:prstGeom prst="straightConnector1">
            <a:avLst/>
          </a:prstGeom>
          <a:ln w="28575">
            <a:solidFill>
              <a:srgbClr val="00B05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579716" y="4788422"/>
            <a:ext cx="53975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V="1">
            <a:off x="8031559" y="5022861"/>
            <a:ext cx="555625" cy="325438"/>
          </a:xfrm>
          <a:prstGeom prst="straightConnector1">
            <a:avLst/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8503104" y="5182596"/>
            <a:ext cx="53975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V="1">
            <a:off x="8972992" y="5381636"/>
            <a:ext cx="463550" cy="352425"/>
          </a:xfrm>
          <a:prstGeom prst="straightConnector1">
            <a:avLst/>
          </a:prstGeom>
          <a:ln w="28575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9308503" y="5546056"/>
            <a:ext cx="53975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9963640" y="6705616"/>
            <a:ext cx="53975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421729" y="2801761"/>
            <a:ext cx="1431350" cy="8925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参考</a:t>
            </a:r>
            <a:r>
              <a:rPr lang="en-US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P225 ADL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描述</a:t>
            </a:r>
          </a:p>
        </p:txBody>
      </p:sp>
    </p:spTree>
    <p:extLst>
      <p:ext uri="{BB962C8B-B14F-4D97-AF65-F5344CB8AC3E}">
        <p14:creationId xmlns:p14="http://schemas.microsoft.com/office/powerpoint/2010/main" val="112549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算法分析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923507"/>
              </p:ext>
            </p:extLst>
          </p:nvPr>
        </p:nvGraphicFramePr>
        <p:xfrm>
          <a:off x="1152900" y="928536"/>
          <a:ext cx="9799274" cy="52797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949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02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45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9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15530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 </a:t>
                      </a:r>
                      <a:endParaRPr lang="zh-CN" sz="3200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比较</a:t>
                      </a:r>
                      <a:r>
                        <a:rPr lang="zh-CN" alt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次数</a:t>
                      </a:r>
                      <a:endParaRPr lang="zh-CN" sz="3200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交换</a:t>
                      </a:r>
                      <a:endParaRPr lang="en-US" altLang="zh-CN" sz="3200" b="1" kern="1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楷体" panose="02010609060101010101" pitchFamily="49" charset="-122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次数</a:t>
                      </a:r>
                      <a:endParaRPr lang="zh-CN" sz="3200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冒泡</a:t>
                      </a:r>
                      <a:r>
                        <a:rPr 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趟数</a:t>
                      </a:r>
                      <a:endParaRPr lang="zh-CN" sz="3200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48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最好</a:t>
                      </a:r>
                      <a:r>
                        <a:rPr lang="zh-CN" alt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情况</a:t>
                      </a:r>
                      <a:endParaRPr lang="zh-CN" sz="3200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n</a:t>
                      </a:r>
                      <a:r>
                        <a:rPr 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  <a:sym typeface="Symbol"/>
                        </a:rPr>
                        <a:t></a:t>
                      </a:r>
                      <a:r>
                        <a:rPr 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1</a:t>
                      </a:r>
                      <a:endParaRPr lang="zh-CN" sz="3200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0</a:t>
                      </a:r>
                      <a:endParaRPr lang="zh-CN" sz="3200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kern="10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1</a:t>
                      </a:r>
                      <a:endParaRPr lang="zh-CN" sz="3200" kern="10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48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平均</a:t>
                      </a:r>
                      <a:r>
                        <a:rPr lang="zh-CN" alt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情况</a:t>
                      </a:r>
                      <a:endParaRPr lang="zh-CN" sz="3200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/2(</a:t>
                      </a:r>
                      <a:r>
                        <a:rPr lang="en-US" altLang="zh-CN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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log</a:t>
                      </a:r>
                      <a:r>
                        <a:rPr lang="en-US" altLang="zh-CN" sz="4400" b="1" i="1" kern="100" baseline="-250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e</a:t>
                      </a:r>
                      <a:r>
                        <a:rPr lang="en-US" altLang="zh-CN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)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</a:t>
                      </a:r>
                      <a:r>
                        <a:rPr lang="en-US" altLang="zh-CN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O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(</a:t>
                      </a:r>
                      <a:r>
                        <a:rPr lang="en-US" altLang="zh-CN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n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)</a:t>
                      </a:r>
                      <a:endParaRPr lang="zh-CN" sz="3200" b="1" kern="10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(</a:t>
                      </a:r>
                      <a:r>
                        <a:rPr lang="en-US" altLang="zh-CN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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1)/4</a:t>
                      </a:r>
                      <a:endParaRPr lang="zh-CN" sz="3200" b="1" kern="10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(</a:t>
                      </a:r>
                      <a:r>
                        <a:rPr lang="en-US" altLang="zh-CN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n</a:t>
                      </a:r>
                      <a:r>
                        <a:rPr lang="en-US" alt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/2)</a:t>
                      </a:r>
                      <a:r>
                        <a:rPr lang="en-US" altLang="zh-CN" sz="3200" b="1" kern="100" baseline="3000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1/2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3200" b="1" kern="1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</a:t>
                      </a:r>
                      <a:r>
                        <a:rPr lang="en-US" altLang="zh-CN" sz="3200" b="1" i="1" kern="1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O</a:t>
                      </a:r>
                      <a:r>
                        <a:rPr lang="en-US" altLang="zh-CN" sz="3200" b="1" kern="1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(1)</a:t>
                      </a:r>
                      <a:endParaRPr lang="zh-CN" sz="3200" b="1" kern="100" baseline="3000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48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最坏</a:t>
                      </a:r>
                      <a:r>
                        <a:rPr lang="zh-CN" altLang="en-US" sz="3200" b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情况</a:t>
                      </a:r>
                      <a:endParaRPr lang="zh-CN" sz="3200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200" b="1" i="1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kumimoji="0" lang="en-US" altLang="zh-CN" sz="32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(</a:t>
                      </a:r>
                      <a:r>
                        <a:rPr kumimoji="0" lang="en-US" altLang="zh-CN" sz="3200" b="1" i="1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kumimoji="0" lang="en-US" altLang="zh-CN" sz="32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</a:t>
                      </a:r>
                      <a:r>
                        <a:rPr kumimoji="0" lang="en-US" altLang="zh-CN" sz="32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1)/2</a:t>
                      </a:r>
                      <a:endParaRPr kumimoji="0" lang="zh-CN" altLang="en-US" sz="3200" b="1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Times New Roman" pitchFamily="18" charset="0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3200" b="1" i="1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kumimoji="0" lang="en-US" altLang="zh-CN" sz="32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(</a:t>
                      </a:r>
                      <a:r>
                        <a:rPr kumimoji="0" lang="en-US" altLang="zh-CN" sz="3200" b="1" i="1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n</a:t>
                      </a:r>
                      <a:r>
                        <a:rPr kumimoji="0" lang="en-US" altLang="zh-CN" sz="32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  <a:sym typeface="Symbol"/>
                        </a:rPr>
                        <a:t></a:t>
                      </a:r>
                      <a:r>
                        <a:rPr kumimoji="0" lang="en-US" altLang="zh-CN" sz="32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楷体" panose="02010609060101010101" pitchFamily="49" charset="-122"/>
                          <a:cs typeface="Times New Roman" pitchFamily="18" charset="0"/>
                        </a:rPr>
                        <a:t>1)/2</a:t>
                      </a:r>
                      <a:endParaRPr kumimoji="0" lang="zh-CN" altLang="en-US" sz="3200" b="1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Times New Roman" pitchFamily="18" charset="0"/>
                        <a:ea typeface="楷体" panose="02010609060101010101" pitchFamily="49" charset="-122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3200" b="1" i="1" kern="1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楷体" panose="02010609060101010101" pitchFamily="49" charset="-122"/>
                          <a:cs typeface="Times New Roman"/>
                        </a:rPr>
                        <a:t>n</a:t>
                      </a:r>
                      <a:endParaRPr lang="zh-CN" sz="3200" i="1" kern="100" dirty="0">
                        <a:solidFill>
                          <a:schemeClr val="tx1"/>
                        </a:solidFill>
                        <a:effectLst/>
                        <a:latin typeface="宋体"/>
                        <a:ea typeface="楷体" panose="02010609060101010101" pitchFamily="49" charset="-122"/>
                        <a:cs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3090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35447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冒泡排序算法总结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827887" y="1104041"/>
            <a:ext cx="10034910" cy="56864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500"/>
              </a:lnSpc>
              <a:spcBef>
                <a:spcPts val="0"/>
              </a:spcBef>
              <a:buFont typeface="Wingdings" panose="05000000000000000000" pitchFamily="2" charset="2"/>
              <a:buChar char="l"/>
              <a:tabLst>
                <a:tab pos="1976438" algn="l"/>
              </a:tabLst>
              <a:defRPr/>
            </a:pP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时间复杂度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：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baseline="30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（包括最坏和平均） 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</a:p>
          <a:p>
            <a:pPr>
              <a:lnSpc>
                <a:spcPts val="4500"/>
              </a:lnSpc>
              <a:spcBef>
                <a:spcPts val="0"/>
              </a:spcBef>
              <a:buFont typeface="Wingdings" panose="05000000000000000000" pitchFamily="2" charset="2"/>
              <a:buChar char="l"/>
              <a:tabLst>
                <a:tab pos="1976438" algn="l"/>
              </a:tabLst>
              <a:defRPr/>
            </a:pP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最好情况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：当被排序文件初态为正序时，算法的时间复杂度为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 . </a:t>
            </a:r>
          </a:p>
          <a:p>
            <a:pPr>
              <a:lnSpc>
                <a:spcPts val="4500"/>
              </a:lnSpc>
              <a:spcBef>
                <a:spcPts val="0"/>
              </a:spcBef>
              <a:buFont typeface="Wingdings" panose="05000000000000000000" pitchFamily="2" charset="2"/>
              <a:buChar char="l"/>
              <a:tabLst>
                <a:tab pos="1976438" algn="l"/>
              </a:tabLst>
              <a:defRPr/>
            </a:pP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稳定性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：冒泡排序是</a:t>
            </a: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稳定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的排序方法。</a:t>
            </a:r>
          </a:p>
          <a:p>
            <a:pPr>
              <a:lnSpc>
                <a:spcPts val="4500"/>
              </a:lnSpc>
              <a:spcBef>
                <a:spcPts val="0"/>
              </a:spcBef>
              <a:buFont typeface="Wingdings" panose="05000000000000000000" pitchFamily="2" charset="2"/>
              <a:buChar char="l"/>
              <a:tabLst>
                <a:tab pos="1976438" algn="l"/>
              </a:tabLst>
              <a:defRPr/>
            </a:pP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辅助存储空间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：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(1) . </a:t>
            </a:r>
          </a:p>
          <a:p>
            <a:pPr marL="0" indent="0">
              <a:lnSpc>
                <a:spcPts val="4500"/>
              </a:lnSpc>
              <a:spcBef>
                <a:spcPts val="0"/>
              </a:spcBef>
              <a:buFont typeface="Wingdings" panose="05000000000000000000" pitchFamily="2" charset="2"/>
              <a:buNone/>
              <a:tabLst>
                <a:tab pos="1976438" algn="l"/>
              </a:tabLst>
              <a:defRPr/>
            </a:pPr>
            <a:endParaRPr lang="en-US" altLang="zh-CN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marL="0" indent="0">
              <a:lnSpc>
                <a:spcPts val="4500"/>
              </a:lnSpc>
              <a:spcBef>
                <a:spcPts val="0"/>
              </a:spcBef>
              <a:buFont typeface="Wingdings" panose="05000000000000000000" pitchFamily="2" charset="2"/>
              <a:buNone/>
              <a:tabLst>
                <a:tab pos="1976438" algn="l"/>
              </a:tabLst>
              <a:defRPr/>
            </a:pPr>
            <a:r>
              <a:rPr kumimoji="1" lang="zh-CN" altLang="en-US" b="1" dirty="0">
                <a:ea typeface="楷体" panose="02010609060101010101" pitchFamily="49" charset="-122"/>
              </a:rPr>
              <a:t>为进一步提高效率，提出了</a:t>
            </a:r>
            <a:r>
              <a:rPr kumimoji="1" lang="zh-CN" altLang="en-US" b="1" dirty="0">
                <a:solidFill>
                  <a:schemeClr val="accent2">
                    <a:lumMod val="75000"/>
                  </a:schemeClr>
                </a:solidFill>
                <a:ea typeface="楷体" panose="02010609060101010101" pitchFamily="49" charset="-122"/>
              </a:rPr>
              <a:t>交替进行</a:t>
            </a:r>
            <a:r>
              <a:rPr kumimoji="1" lang="zh-CN" altLang="en-US" b="1" dirty="0">
                <a:solidFill>
                  <a:schemeClr val="accent5">
                    <a:lumMod val="50000"/>
                  </a:schemeClr>
                </a:solidFill>
                <a:ea typeface="楷体" panose="02010609060101010101" pitchFamily="49" charset="-122"/>
              </a:rPr>
              <a:t>气泡上浮</a:t>
            </a:r>
            <a:r>
              <a:rPr kumimoji="1" lang="zh-CN" altLang="en-US" b="1" dirty="0">
                <a:ea typeface="楷体" panose="02010609060101010101" pitchFamily="49" charset="-122"/>
              </a:rPr>
              <a:t>和</a:t>
            </a:r>
            <a:r>
              <a:rPr kumimoji="1" lang="zh-CN" altLang="en-US" b="1" dirty="0">
                <a:solidFill>
                  <a:schemeClr val="accent5">
                    <a:lumMod val="50000"/>
                  </a:schemeClr>
                </a:solidFill>
                <a:ea typeface="楷体" panose="02010609060101010101" pitchFamily="49" charset="-122"/>
              </a:rPr>
              <a:t>气泡下沉</a:t>
            </a:r>
            <a:r>
              <a:rPr kumimoji="1" lang="zh-CN" altLang="en-US" b="1" dirty="0">
                <a:ea typeface="楷体" panose="02010609060101010101" pitchFamily="49" charset="-122"/>
              </a:rPr>
              <a:t>的排序方法。</a:t>
            </a:r>
            <a:endParaRPr lang="en-US" altLang="zh-CN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l"/>
              <a:tabLst>
                <a:tab pos="1976438" algn="l"/>
              </a:tabLst>
              <a:defRPr/>
            </a:pPr>
            <a:endParaRPr lang="en-US" altLang="zh-CN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00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4069453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例：单纯上浮排序算法</a:t>
            </a: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899628"/>
              </p:ext>
            </p:extLst>
          </p:nvPr>
        </p:nvGraphicFramePr>
        <p:xfrm>
          <a:off x="1508985" y="939418"/>
          <a:ext cx="8716960" cy="5159377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245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5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5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52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5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5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52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55967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第一趟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第二趟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第三趟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第四趟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第五趟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第六趟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149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79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149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56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79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88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88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88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88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88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149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56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79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79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79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79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79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149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88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56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56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56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56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56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149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149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149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149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88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zh-CN" sz="2600" b="1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1490"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5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zh-CN" sz="2600" b="1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cxnSp>
        <p:nvCxnSpPr>
          <p:cNvPr id="12" name="直接箭头连接符 4"/>
          <p:cNvCxnSpPr>
            <a:cxnSpLocks noChangeShapeType="1"/>
          </p:cNvCxnSpPr>
          <p:nvPr/>
        </p:nvCxnSpPr>
        <p:spPr bwMode="auto">
          <a:xfrm flipV="1">
            <a:off x="2355123" y="1758568"/>
            <a:ext cx="811212" cy="944563"/>
          </a:xfrm>
          <a:prstGeom prst="straightConnector1">
            <a:avLst/>
          </a:prstGeom>
          <a:noFill/>
          <a:ln w="28575" algn="ctr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直接箭头连接符 5"/>
          <p:cNvCxnSpPr>
            <a:cxnSpLocks noChangeShapeType="1"/>
          </p:cNvCxnSpPr>
          <p:nvPr/>
        </p:nvCxnSpPr>
        <p:spPr bwMode="auto">
          <a:xfrm flipV="1">
            <a:off x="2307498" y="3323843"/>
            <a:ext cx="858837" cy="1979613"/>
          </a:xfrm>
          <a:prstGeom prst="straightConnector1">
            <a:avLst/>
          </a:prstGeom>
          <a:noFill/>
          <a:ln w="28575" algn="ctr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直接箭头连接符 7"/>
          <p:cNvCxnSpPr>
            <a:cxnSpLocks noChangeShapeType="1"/>
          </p:cNvCxnSpPr>
          <p:nvPr/>
        </p:nvCxnSpPr>
        <p:spPr bwMode="auto">
          <a:xfrm flipV="1">
            <a:off x="3561623" y="3801681"/>
            <a:ext cx="858837" cy="1979612"/>
          </a:xfrm>
          <a:prstGeom prst="straightConnector1">
            <a:avLst/>
          </a:prstGeom>
          <a:noFill/>
          <a:ln w="28575" algn="ctr">
            <a:solidFill>
              <a:srgbClr val="FFC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直接箭头连接符 8"/>
          <p:cNvCxnSpPr>
            <a:cxnSpLocks noChangeShapeType="1"/>
          </p:cNvCxnSpPr>
          <p:nvPr/>
        </p:nvCxnSpPr>
        <p:spPr bwMode="auto">
          <a:xfrm flipV="1">
            <a:off x="3561623" y="2230056"/>
            <a:ext cx="858837" cy="1100137"/>
          </a:xfrm>
          <a:prstGeom prst="straightConnector1">
            <a:avLst/>
          </a:prstGeom>
          <a:noFill/>
          <a:ln w="28575" algn="ctr">
            <a:solidFill>
              <a:srgbClr val="FFC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直接箭头连接符 10"/>
          <p:cNvCxnSpPr>
            <a:cxnSpLocks noChangeShapeType="1"/>
          </p:cNvCxnSpPr>
          <p:nvPr/>
        </p:nvCxnSpPr>
        <p:spPr bwMode="auto">
          <a:xfrm flipV="1">
            <a:off x="4812573" y="4304918"/>
            <a:ext cx="858837" cy="550863"/>
          </a:xfrm>
          <a:prstGeom prst="straightConnector1">
            <a:avLst/>
          </a:prstGeom>
          <a:noFill/>
          <a:ln w="28575" algn="ctr">
            <a:solidFill>
              <a:srgbClr val="00B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直接箭头连接符 12"/>
          <p:cNvCxnSpPr>
            <a:cxnSpLocks noChangeShapeType="1"/>
          </p:cNvCxnSpPr>
          <p:nvPr/>
        </p:nvCxnSpPr>
        <p:spPr bwMode="auto">
          <a:xfrm flipV="1">
            <a:off x="6055585" y="4790693"/>
            <a:ext cx="900113" cy="603250"/>
          </a:xfrm>
          <a:prstGeom prst="straightConnector1">
            <a:avLst/>
          </a:prstGeom>
          <a:noFill/>
          <a:ln w="28575" algn="ctr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直接箭头连接符 14"/>
          <p:cNvCxnSpPr>
            <a:cxnSpLocks noChangeShapeType="1"/>
          </p:cNvCxnSpPr>
          <p:nvPr/>
        </p:nvCxnSpPr>
        <p:spPr bwMode="auto">
          <a:xfrm flipV="1">
            <a:off x="7358923" y="5303456"/>
            <a:ext cx="858837" cy="541337"/>
          </a:xfrm>
          <a:prstGeom prst="straightConnector1">
            <a:avLst/>
          </a:prstGeom>
          <a:noFill/>
          <a:ln w="28575" algn="ctr">
            <a:solidFill>
              <a:srgbClr val="FFC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8233795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交替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2671262" y="2317972"/>
            <a:ext cx="38576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2671262" y="2317972"/>
            <a:ext cx="38576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671262" y="2317972"/>
            <a:ext cx="38576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2671262" y="2317972"/>
            <a:ext cx="38576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2671262" y="2317972"/>
            <a:ext cx="38576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8" name="Group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249228"/>
              </p:ext>
            </p:extLst>
          </p:nvPr>
        </p:nvGraphicFramePr>
        <p:xfrm>
          <a:off x="821824" y="289203"/>
          <a:ext cx="7969250" cy="5835906"/>
        </p:xfrm>
        <a:graphic>
          <a:graphicData uri="http://schemas.openxmlformats.org/drawingml/2006/table">
            <a:tbl>
              <a:tblPr/>
              <a:tblGrid>
                <a:gridCol w="15929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44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39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749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929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2089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5000"/>
                        <a:buFont typeface="Monotype Sorts" pitchFamily="2" charset="2"/>
                        <a:buNone/>
                        <a:tabLst/>
                      </a:pPr>
                      <a:endParaRPr kumimoji="1" lang="zh-CN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第一趟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第二趟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第三趟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第四趟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07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79</a:t>
                      </a: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90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90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90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90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104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56</a:t>
                      </a: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79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79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88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88     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w="254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907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90</a:t>
                      </a: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56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88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79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79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 w="254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907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4</a:t>
                      </a: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88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56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56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56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907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32</a:t>
                      </a: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4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32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35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35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907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27</a:t>
                      </a: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32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27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32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32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907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16</a:t>
                      </a: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27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16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27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27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5017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88</a:t>
                      </a: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16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35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16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16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907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35</a:t>
                      </a:r>
                    </a:p>
                  </a:txBody>
                  <a:tcPr marL="91423" marR="91423" marT="45717" marB="4571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35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4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4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Times New Roman" pitchFamily="18" charset="0"/>
                        </a:rPr>
                        <a:t>4</a:t>
                      </a:r>
                    </a:p>
                  </a:txBody>
                  <a:tcPr marL="91423" marR="91423" marT="45717" marB="4571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" name="Line 75"/>
          <p:cNvSpPr>
            <a:spLocks noChangeShapeType="1"/>
          </p:cNvSpPr>
          <p:nvPr/>
        </p:nvSpPr>
        <p:spPr bwMode="auto">
          <a:xfrm>
            <a:off x="3377699" y="3440334"/>
            <a:ext cx="1428750" cy="2303463"/>
          </a:xfrm>
          <a:prstGeom prst="line">
            <a:avLst/>
          </a:prstGeom>
          <a:noFill/>
          <a:ln w="44450">
            <a:solidFill>
              <a:srgbClr val="FF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grpSp>
        <p:nvGrpSpPr>
          <p:cNvPr id="10" name="组合 1"/>
          <p:cNvGrpSpPr>
            <a:grpSpLocks/>
          </p:cNvGrpSpPr>
          <p:nvPr/>
        </p:nvGrpSpPr>
        <p:grpSpPr bwMode="auto">
          <a:xfrm>
            <a:off x="1137737" y="946372"/>
            <a:ext cx="7421562" cy="5197475"/>
            <a:chOff x="424228" y="729240"/>
            <a:chExt cx="7421850" cy="5197531"/>
          </a:xfrm>
        </p:grpSpPr>
        <p:sp>
          <p:nvSpPr>
            <p:cNvPr id="11" name="Line 69"/>
            <p:cNvSpPr>
              <a:spLocks noChangeShapeType="1"/>
            </p:cNvSpPr>
            <p:nvPr/>
          </p:nvSpPr>
          <p:spPr bwMode="auto">
            <a:xfrm>
              <a:off x="424228" y="729240"/>
              <a:ext cx="1079500" cy="0"/>
            </a:xfrm>
            <a:prstGeom prst="line">
              <a:avLst/>
            </a:prstGeom>
            <a:noFill/>
            <a:ln w="31750">
              <a:solidFill>
                <a:srgbClr val="3399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12" name="Line 70"/>
            <p:cNvSpPr>
              <a:spLocks noChangeShapeType="1"/>
            </p:cNvSpPr>
            <p:nvPr/>
          </p:nvSpPr>
          <p:spPr bwMode="auto">
            <a:xfrm>
              <a:off x="528897" y="5926771"/>
              <a:ext cx="2520950" cy="0"/>
            </a:xfrm>
            <a:prstGeom prst="line">
              <a:avLst/>
            </a:prstGeom>
            <a:noFill/>
            <a:ln w="31750">
              <a:solidFill>
                <a:srgbClr val="3399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13" name="Line 71"/>
            <p:cNvSpPr>
              <a:spLocks noChangeShapeType="1"/>
            </p:cNvSpPr>
            <p:nvPr/>
          </p:nvSpPr>
          <p:spPr bwMode="auto">
            <a:xfrm flipV="1">
              <a:off x="1170903" y="999090"/>
              <a:ext cx="1147287" cy="1116012"/>
            </a:xfrm>
            <a:prstGeom prst="line">
              <a:avLst/>
            </a:prstGeom>
            <a:noFill/>
            <a:ln w="44450">
              <a:solidFill>
                <a:srgbClr val="3366FF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14" name="Line 72"/>
            <p:cNvSpPr>
              <a:spLocks noChangeShapeType="1"/>
            </p:cNvSpPr>
            <p:nvPr/>
          </p:nvSpPr>
          <p:spPr bwMode="auto">
            <a:xfrm flipV="1">
              <a:off x="1122411" y="2843934"/>
              <a:ext cx="1222674" cy="2007834"/>
            </a:xfrm>
            <a:prstGeom prst="line">
              <a:avLst/>
            </a:prstGeom>
            <a:noFill/>
            <a:ln w="44450">
              <a:solidFill>
                <a:srgbClr val="3366FF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15" name="Line 73"/>
            <p:cNvSpPr>
              <a:spLocks noChangeShapeType="1"/>
            </p:cNvSpPr>
            <p:nvPr/>
          </p:nvSpPr>
          <p:spPr bwMode="auto">
            <a:xfrm>
              <a:off x="1984504" y="1198810"/>
              <a:ext cx="2881312" cy="0"/>
            </a:xfrm>
            <a:prstGeom prst="line">
              <a:avLst/>
            </a:prstGeom>
            <a:noFill/>
            <a:ln w="31750">
              <a:solidFill>
                <a:srgbClr val="3399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16" name="Line 74"/>
            <p:cNvSpPr>
              <a:spLocks noChangeShapeType="1"/>
            </p:cNvSpPr>
            <p:nvPr/>
          </p:nvSpPr>
          <p:spPr bwMode="auto">
            <a:xfrm>
              <a:off x="2772382" y="2104528"/>
              <a:ext cx="1124544" cy="604392"/>
            </a:xfrm>
            <a:prstGeom prst="line">
              <a:avLst/>
            </a:prstGeom>
            <a:noFill/>
            <a:ln w="44450">
              <a:solidFill>
                <a:srgbClr val="FF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17" name="Line 76"/>
            <p:cNvSpPr>
              <a:spLocks noChangeShapeType="1"/>
            </p:cNvSpPr>
            <p:nvPr/>
          </p:nvSpPr>
          <p:spPr bwMode="auto">
            <a:xfrm flipV="1">
              <a:off x="4322549" y="3419729"/>
              <a:ext cx="1252840" cy="1557550"/>
            </a:xfrm>
            <a:prstGeom prst="line">
              <a:avLst/>
            </a:prstGeom>
            <a:noFill/>
            <a:ln w="44450">
              <a:solidFill>
                <a:srgbClr val="3366FF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18" name="Line 77"/>
            <p:cNvSpPr>
              <a:spLocks noChangeShapeType="1"/>
            </p:cNvSpPr>
            <p:nvPr/>
          </p:nvSpPr>
          <p:spPr bwMode="auto">
            <a:xfrm flipV="1">
              <a:off x="4358409" y="1565492"/>
              <a:ext cx="1152525" cy="576262"/>
            </a:xfrm>
            <a:prstGeom prst="line">
              <a:avLst/>
            </a:prstGeom>
            <a:noFill/>
            <a:ln w="44450">
              <a:solidFill>
                <a:srgbClr val="3366FF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19" name="Line 78"/>
            <p:cNvSpPr>
              <a:spLocks noChangeShapeType="1"/>
            </p:cNvSpPr>
            <p:nvPr/>
          </p:nvSpPr>
          <p:spPr bwMode="auto">
            <a:xfrm>
              <a:off x="5398153" y="1818081"/>
              <a:ext cx="2447925" cy="0"/>
            </a:xfrm>
            <a:prstGeom prst="line">
              <a:avLst/>
            </a:prstGeom>
            <a:noFill/>
            <a:ln w="31750">
              <a:solidFill>
                <a:srgbClr val="3399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20" name="Line 79"/>
            <p:cNvSpPr>
              <a:spLocks noChangeShapeType="1"/>
            </p:cNvSpPr>
            <p:nvPr/>
          </p:nvSpPr>
          <p:spPr bwMode="auto">
            <a:xfrm>
              <a:off x="3709880" y="5392988"/>
              <a:ext cx="2519363" cy="0"/>
            </a:xfrm>
            <a:prstGeom prst="line">
              <a:avLst/>
            </a:prstGeom>
            <a:noFill/>
            <a:ln w="31750">
              <a:solidFill>
                <a:srgbClr val="33996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21" name="TextBox 3"/>
          <p:cNvSpPr txBox="1">
            <a:spLocks noChangeArrowheads="1"/>
          </p:cNvSpPr>
          <p:nvPr/>
        </p:nvSpPr>
        <p:spPr bwMode="auto">
          <a:xfrm>
            <a:off x="8559299" y="2599298"/>
            <a:ext cx="3537628" cy="1215717"/>
          </a:xfrm>
          <a:prstGeom prst="rect">
            <a:avLst/>
          </a:prstGeom>
          <a:noFill/>
          <a:ln w="158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3300"/>
              </a:lnSpc>
            </a:pPr>
            <a:r>
              <a:rPr kumimoji="1"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对相同的文件，</a:t>
            </a:r>
            <a:r>
              <a:rPr kumimoji="1" lang="zh-CN" altLang="en-US" sz="2400" b="1" dirty="0">
                <a:solidFill>
                  <a:schemeClr val="hlink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上浮</a:t>
            </a:r>
            <a:r>
              <a:rPr kumimoji="1" lang="zh-CN" altLang="en-US" sz="2400" b="1" dirty="0">
                <a:latin typeface="楷体" panose="02010609060101010101" pitchFamily="49" charset="-122"/>
                <a:ea typeface="楷体" panose="02010609060101010101" pitchFamily="49" charset="-122"/>
                <a:cs typeface="楷体_GB2312"/>
              </a:rPr>
              <a:t>方法比交替方法需多用两趟才能完成排序</a:t>
            </a:r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1314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基本概念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534843" y="1248801"/>
            <a:ext cx="11207978" cy="575945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3300"/>
              </a:lnSpc>
              <a:spcBef>
                <a:spcPct val="0"/>
              </a:spcBef>
              <a:buClr>
                <a:srgbClr val="3333FF"/>
              </a:buClr>
              <a:buSzPct val="90000"/>
              <a:buFont typeface="Wingdings" panose="05000000000000000000" pitchFamily="2" charset="2"/>
              <a:buChar char="l"/>
            </a:pPr>
            <a:r>
              <a:rPr lang="zh-CN" altLang="en-US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文件</a:t>
            </a:r>
            <a:br>
              <a:rPr lang="en-US" altLang="zh-CN" b="1" u="sng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给定待排序的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数据对象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…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i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，这些数据对象为记录，并称这 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个记录的集合为一个文件；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ts val="3300"/>
              </a:lnSpc>
              <a:spcBef>
                <a:spcPct val="0"/>
              </a:spcBef>
              <a:buClr>
                <a:srgbClr val="3333FF"/>
              </a:buClr>
              <a:buSzPct val="90000"/>
              <a:buFont typeface="Wingdings" panose="05000000000000000000" pitchFamily="2" charset="2"/>
              <a:buChar char="l"/>
            </a:pPr>
            <a:r>
              <a:rPr lang="zh-CN" altLang="en-US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关键词域</a:t>
            </a:r>
            <a:br>
              <a:rPr lang="en-US" altLang="zh-CN" b="1" u="sng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通常数据对象包括多个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属性域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，可将其中的一个属性域作为排序的依据，称其为关键词域。上述 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个记录的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关键词分别是 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</a:t>
            </a:r>
            <a:r>
              <a:rPr lang="en-US" altLang="zh-CN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</a:t>
            </a:r>
            <a:r>
              <a:rPr lang="en-US" altLang="zh-CN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…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</a:t>
            </a:r>
            <a:r>
              <a:rPr lang="en-US" altLang="zh-CN" b="1" i="1" baseline="-30000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；</a:t>
            </a:r>
          </a:p>
          <a:p>
            <a:pPr marL="0" indent="0">
              <a:lnSpc>
                <a:spcPts val="3300"/>
              </a:lnSpc>
              <a:spcBef>
                <a:spcPct val="0"/>
              </a:spcBef>
              <a:buClr>
                <a:srgbClr val="3333FF"/>
              </a:buClr>
              <a:buSzPct val="90000"/>
              <a:buFont typeface="Wingdings" panose="05000000000000000000" pitchFamily="2" charset="2"/>
              <a:buChar char="l"/>
            </a:pPr>
            <a:r>
              <a:rPr lang="zh-CN" altLang="en-US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排序</a:t>
            </a:r>
            <a:b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</a:b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也叫分类，简言之，就是将一组杂乱无章的数据按一定规律排列起来的过程。</a:t>
            </a:r>
            <a:b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将一个待排序文件的诸记录按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关键词的非递减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或不增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序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进行排列的过程，被称为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排序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758069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分划交换排序</a:t>
            </a:r>
          </a:p>
        </p:txBody>
      </p:sp>
      <p:sp>
        <p:nvSpPr>
          <p:cNvPr id="3" name="矩形 2"/>
          <p:cNvSpPr/>
          <p:nvPr/>
        </p:nvSpPr>
        <p:spPr>
          <a:xfrm>
            <a:off x="935026" y="1676665"/>
            <a:ext cx="10271531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1962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年，霍尔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(Hoare)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提出了分划交换排序，又称</a:t>
            </a: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快速排序 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(Quick Sort)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。</a:t>
            </a:r>
          </a:p>
          <a:p>
            <a:pPr algn="just">
              <a:lnSpc>
                <a:spcPts val="3600"/>
              </a:lnSpc>
              <a:defRPr/>
            </a:pPr>
            <a:endParaRPr lang="zh-CN" altLang="en-US" sz="3200" b="1" dirty="0">
              <a:latin typeface="楷体" panose="02010609060101010101" pitchFamily="49" charset="-122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ts val="3600"/>
              </a:lnSpc>
              <a:defRPr/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算法的</a:t>
            </a:r>
            <a:r>
              <a:rPr lang="zh-CN" altLang="en-US" sz="3200" b="1" dirty="0">
                <a:solidFill>
                  <a:schemeClr val="accent5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出发点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：</a:t>
            </a:r>
          </a:p>
          <a:p>
            <a:pPr>
              <a:lnSpc>
                <a:spcPts val="3600"/>
              </a:lnSpc>
              <a:defRPr/>
            </a:pP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、通过交换反序对排序，一次记录交换使得文件中反序对的数目减少得最多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;</a:t>
            </a:r>
          </a:p>
          <a:p>
            <a:pPr>
              <a:lnSpc>
                <a:spcPts val="3600"/>
              </a:lnSpc>
              <a:defRPr/>
            </a:pP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、一趟分划把一个记录直接放在其最终的位置上</a:t>
            </a:r>
            <a:r>
              <a:rPr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.</a:t>
            </a:r>
            <a:endParaRPr lang="zh-CN" altLang="en-US" sz="3200" b="1" dirty="0">
              <a:latin typeface="楷体" panose="02010609060101010101" pitchFamily="49" charset="-122"/>
              <a:ea typeface="楷体" panose="02010609060101010101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377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73090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快速排序的基本思想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559660" y="1096438"/>
            <a:ext cx="10007504" cy="5940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800"/>
              </a:lnSpc>
              <a:buFont typeface="Monotype Sorts" pitchFamily="2" charset="2"/>
              <a:buNone/>
              <a:defRPr/>
            </a:pP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任取待排序文件中的某个记录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如</a:t>
            </a:r>
            <a:r>
              <a:rPr lang="zh-CN" altLang="en-US" sz="29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第一个记录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作</a:t>
            </a:r>
            <a:r>
              <a:rPr lang="zh-CN" altLang="en-US" sz="2900" b="1" dirty="0">
                <a:solidFill>
                  <a:schemeClr val="hlin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基准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，按照该记录的关键词大小，将整个文件分划为左右两个子文件：</a:t>
            </a:r>
            <a:endParaRPr lang="en-US" altLang="zh-CN" sz="29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1" algn="just">
              <a:lnSpc>
                <a:spcPts val="4800"/>
              </a:lnSpc>
              <a:spcBef>
                <a:spcPts val="0"/>
              </a:spcBef>
              <a:defRPr/>
            </a:pPr>
            <a:r>
              <a:rPr lang="zh-CN" altLang="en-US" sz="2900" b="1" dirty="0">
                <a:solidFill>
                  <a:schemeClr val="accent5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左侧子文件中所有记录的关键词都 </a:t>
            </a:r>
            <a:r>
              <a:rPr lang="zh-CN" altLang="en-US" sz="2900" b="1" dirty="0">
                <a:solidFill>
                  <a:schemeClr val="accent5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Symbol"/>
              </a:rPr>
              <a:t> </a:t>
            </a:r>
            <a:r>
              <a:rPr lang="zh-CN" altLang="en-US" sz="2900" b="1" dirty="0">
                <a:solidFill>
                  <a:schemeClr val="accent5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基准记录的关键词</a:t>
            </a:r>
            <a:endParaRPr lang="en-US" altLang="zh-CN" sz="2900" b="1" dirty="0">
              <a:solidFill>
                <a:schemeClr val="accent5">
                  <a:lumMod val="7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1" algn="just">
              <a:lnSpc>
                <a:spcPts val="4800"/>
              </a:lnSpc>
              <a:spcBef>
                <a:spcPts val="0"/>
              </a:spcBef>
              <a:defRPr/>
            </a:pPr>
            <a:r>
              <a:rPr lang="zh-CN" altLang="en-US" sz="2900" b="1" dirty="0">
                <a:solidFill>
                  <a:schemeClr val="accent5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右侧子文件中所有记录的关键词都 </a:t>
            </a:r>
            <a:r>
              <a:rPr lang="zh-CN" altLang="en-US" sz="2900" b="1" dirty="0">
                <a:solidFill>
                  <a:schemeClr val="accent5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Symbol"/>
              </a:rPr>
              <a:t> </a:t>
            </a:r>
            <a:r>
              <a:rPr lang="zh-CN" altLang="en-US" sz="2900" b="1" dirty="0">
                <a:solidFill>
                  <a:schemeClr val="accent5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基准记录的关键词</a:t>
            </a:r>
            <a:endParaRPr lang="en-US" altLang="zh-CN" sz="2900" b="1" dirty="0">
              <a:solidFill>
                <a:schemeClr val="accent5">
                  <a:lumMod val="7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1" algn="just">
              <a:lnSpc>
                <a:spcPts val="4800"/>
              </a:lnSpc>
              <a:spcBef>
                <a:spcPts val="0"/>
              </a:spcBef>
              <a:defRPr/>
            </a:pPr>
            <a:r>
              <a:rPr lang="zh-CN" altLang="en-US" sz="2900" b="1" dirty="0">
                <a:solidFill>
                  <a:schemeClr val="accent5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基准记录排在两个子文件中间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  <a:p>
            <a:pPr algn="just">
              <a:lnSpc>
                <a:spcPts val="4800"/>
              </a:lnSpc>
              <a:spcBef>
                <a:spcPts val="0"/>
              </a:spcBef>
              <a:buSzPct val="90000"/>
              <a:defRPr/>
            </a:pP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分别对两个子文件重复上述方法，直到所有记录都排在相应位置上为止。</a:t>
            </a:r>
          </a:p>
        </p:txBody>
      </p:sp>
    </p:spTree>
    <p:extLst>
      <p:ext uri="{BB962C8B-B14F-4D97-AF65-F5344CB8AC3E}">
        <p14:creationId xmlns:p14="http://schemas.microsoft.com/office/powerpoint/2010/main" val="423279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快速排序示例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015397" y="1546094"/>
            <a:ext cx="9469265" cy="440094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 algn="ctr">
              <a:buFont typeface="Monotype Sorts" pitchFamily="2" charset="2"/>
              <a:buNone/>
              <a:defRPr/>
            </a:pPr>
            <a:r>
              <a:rPr lang="en-US" altLang="zh-CN" sz="2900" b="1" dirty="0">
                <a:ea typeface="楷体" panose="02010609060101010101" pitchFamily="49" charset="-122"/>
              </a:rPr>
              <a:t>(1)    (2)    (3)     (4)    (5)    (6)     (7)     (8)     </a:t>
            </a:r>
            <a:r>
              <a:rPr lang="en-US" altLang="zh-CN" sz="2900" b="1" dirty="0">
                <a:solidFill>
                  <a:schemeClr val="tx2"/>
                </a:solidFill>
                <a:ea typeface="楷体" panose="02010609060101010101" pitchFamily="49" charset="-122"/>
              </a:rPr>
              <a:t>(9)</a:t>
            </a:r>
          </a:p>
          <a:p>
            <a:pPr marL="609600" indent="-609600" algn="ctr">
              <a:buFont typeface="Monotype Sorts" pitchFamily="2" charset="2"/>
              <a:buNone/>
              <a:defRPr/>
            </a:pPr>
            <a:r>
              <a:rPr lang="en-US" altLang="zh-CN" sz="2900" b="1" u="sng" dirty="0">
                <a:solidFill>
                  <a:srgbClr val="CC3300"/>
                </a:solidFill>
                <a:ea typeface="楷体" panose="02010609060101010101" pitchFamily="49" charset="-122"/>
              </a:rPr>
              <a:t>70</a:t>
            </a:r>
            <a:r>
              <a:rPr lang="en-US" altLang="zh-CN" sz="2900" b="1" dirty="0">
                <a:solidFill>
                  <a:srgbClr val="FF33CC"/>
                </a:solidFill>
                <a:ea typeface="楷体" panose="02010609060101010101" pitchFamily="49" charset="-122"/>
              </a:rPr>
              <a:t>     73</a:t>
            </a:r>
            <a:r>
              <a:rPr lang="en-US" altLang="zh-CN" sz="2900" b="1" dirty="0">
                <a:ea typeface="楷体" panose="02010609060101010101" pitchFamily="49" charset="-122"/>
              </a:rPr>
              <a:t>     69      23    93     18     11      </a:t>
            </a:r>
            <a:r>
              <a:rPr lang="en-US" altLang="zh-CN" sz="2900" b="1" dirty="0">
                <a:solidFill>
                  <a:schemeClr val="accent1"/>
                </a:solidFill>
                <a:ea typeface="楷体" panose="02010609060101010101" pitchFamily="49" charset="-122"/>
              </a:rPr>
              <a:t>68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dirty="0">
                <a:solidFill>
                  <a:schemeClr val="tx2"/>
                </a:solidFill>
                <a:ea typeface="楷体" panose="02010609060101010101" pitchFamily="49" charset="-122"/>
              </a:rPr>
              <a:t>100</a:t>
            </a:r>
          </a:p>
          <a:p>
            <a:pPr marL="609600" indent="-609600">
              <a:buFont typeface="Monotype Sorts" pitchFamily="2" charset="2"/>
              <a:buNone/>
              <a:defRPr/>
            </a:pPr>
            <a:r>
              <a:rPr lang="en-US" altLang="zh-CN" sz="2900" b="1" dirty="0">
                <a:solidFill>
                  <a:schemeClr val="tx2"/>
                </a:solidFill>
                <a:ea typeface="楷体" panose="02010609060101010101" pitchFamily="49" charset="-122"/>
              </a:rPr>
              <a:t>                 </a:t>
            </a:r>
            <a:r>
              <a:rPr lang="en-US" altLang="zh-CN" sz="2900" b="1" dirty="0" err="1">
                <a:solidFill>
                  <a:srgbClr val="FF33CC"/>
                </a:solidFill>
                <a:ea typeface="楷体" panose="02010609060101010101" pitchFamily="49" charset="-122"/>
              </a:rPr>
              <a:t>i</a:t>
            </a:r>
            <a:r>
              <a:rPr lang="en-US" altLang="zh-CN" sz="2900" b="1" dirty="0">
                <a:solidFill>
                  <a:srgbClr val="FF33CC"/>
                </a:solidFill>
                <a:ea typeface="楷体" panose="02010609060101010101" pitchFamily="49" charset="-122"/>
              </a:rPr>
              <a:t>(</a:t>
            </a:r>
            <a:r>
              <a:rPr lang="zh-CN" altLang="en-US" sz="2900" b="1" dirty="0">
                <a:solidFill>
                  <a:srgbClr val="FF33CC"/>
                </a:solidFill>
                <a:ea typeface="楷体" panose="02010609060101010101" pitchFamily="49" charset="-122"/>
              </a:rPr>
              <a:t>第一个大于</a:t>
            </a:r>
            <a:r>
              <a:rPr lang="en-US" altLang="zh-CN" sz="2900" b="1" dirty="0">
                <a:solidFill>
                  <a:srgbClr val="FF33CC"/>
                </a:solidFill>
                <a:ea typeface="楷体" panose="02010609060101010101" pitchFamily="49" charset="-122"/>
              </a:rPr>
              <a:t>)              </a:t>
            </a:r>
            <a:r>
              <a:rPr lang="en-US" altLang="zh-CN" sz="2900" b="1" dirty="0">
                <a:solidFill>
                  <a:schemeClr val="accent1"/>
                </a:solidFill>
                <a:ea typeface="楷体" panose="02010609060101010101" pitchFamily="49" charset="-122"/>
              </a:rPr>
              <a:t>(</a:t>
            </a:r>
            <a:r>
              <a:rPr lang="zh-CN" altLang="en-US" sz="2900" b="1" dirty="0">
                <a:solidFill>
                  <a:schemeClr val="accent1"/>
                </a:solidFill>
                <a:ea typeface="楷体" panose="02010609060101010101" pitchFamily="49" charset="-122"/>
              </a:rPr>
              <a:t>第一个小于</a:t>
            </a:r>
            <a:r>
              <a:rPr lang="en-US" altLang="zh-CN" sz="2900" b="1" dirty="0">
                <a:solidFill>
                  <a:schemeClr val="accent1"/>
                </a:solidFill>
                <a:ea typeface="楷体" panose="02010609060101010101" pitchFamily="49" charset="-122"/>
              </a:rPr>
              <a:t>) j</a:t>
            </a:r>
          </a:p>
          <a:p>
            <a:pPr marL="609600" indent="-609600" algn="ctr">
              <a:buFont typeface="Monotype Sorts" pitchFamily="2" charset="2"/>
              <a:buNone/>
              <a:defRPr/>
            </a:pPr>
            <a:r>
              <a:rPr lang="en-US" altLang="zh-CN" sz="2900" b="1" u="sng" dirty="0">
                <a:solidFill>
                  <a:srgbClr val="CC3300"/>
                </a:solidFill>
                <a:ea typeface="楷体" panose="02010609060101010101" pitchFamily="49" charset="-122"/>
              </a:rPr>
              <a:t>70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dirty="0">
                <a:solidFill>
                  <a:srgbClr val="008000"/>
                </a:solidFill>
                <a:ea typeface="楷体" panose="02010609060101010101" pitchFamily="49" charset="-122"/>
              </a:rPr>
              <a:t>68</a:t>
            </a:r>
            <a:r>
              <a:rPr lang="en-US" altLang="zh-CN" sz="2900" b="1" dirty="0">
                <a:ea typeface="楷体" panose="02010609060101010101" pitchFamily="49" charset="-122"/>
              </a:rPr>
              <a:t>     69      23    </a:t>
            </a:r>
            <a:r>
              <a:rPr lang="en-US" altLang="zh-CN" sz="2900" b="1" dirty="0">
                <a:solidFill>
                  <a:srgbClr val="FF33CC"/>
                </a:solidFill>
                <a:ea typeface="楷体" panose="02010609060101010101" pitchFamily="49" charset="-122"/>
              </a:rPr>
              <a:t>93</a:t>
            </a:r>
            <a:r>
              <a:rPr lang="en-US" altLang="zh-CN" sz="2900" b="1" dirty="0">
                <a:ea typeface="楷体" panose="02010609060101010101" pitchFamily="49" charset="-122"/>
              </a:rPr>
              <a:t>     18     </a:t>
            </a:r>
            <a:r>
              <a:rPr lang="en-US" altLang="zh-CN" sz="2900" b="1" dirty="0">
                <a:solidFill>
                  <a:schemeClr val="accent1"/>
                </a:solidFill>
                <a:ea typeface="楷体" panose="02010609060101010101" pitchFamily="49" charset="-122"/>
              </a:rPr>
              <a:t>11</a:t>
            </a:r>
            <a:r>
              <a:rPr lang="en-US" altLang="zh-CN" sz="2900" b="1" dirty="0">
                <a:ea typeface="楷体" panose="02010609060101010101" pitchFamily="49" charset="-122"/>
              </a:rPr>
              <a:t>      </a:t>
            </a:r>
            <a:r>
              <a:rPr lang="en-US" altLang="zh-CN" sz="2900" b="1" dirty="0">
                <a:solidFill>
                  <a:srgbClr val="008000"/>
                </a:solidFill>
                <a:ea typeface="楷体" panose="02010609060101010101" pitchFamily="49" charset="-122"/>
              </a:rPr>
              <a:t>73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dirty="0">
                <a:solidFill>
                  <a:schemeClr val="tx2"/>
                </a:solidFill>
                <a:ea typeface="楷体" panose="02010609060101010101" pitchFamily="49" charset="-122"/>
              </a:rPr>
              <a:t>100</a:t>
            </a:r>
          </a:p>
          <a:p>
            <a:pPr marL="609600" indent="-609600" algn="ctr">
              <a:buFont typeface="Monotype Sorts" pitchFamily="2" charset="2"/>
              <a:buNone/>
              <a:defRPr/>
            </a:pPr>
            <a:r>
              <a:rPr lang="en-US" altLang="zh-CN" sz="2900" b="1" u="sng" dirty="0">
                <a:solidFill>
                  <a:srgbClr val="CC3300"/>
                </a:solidFill>
                <a:ea typeface="楷体" panose="02010609060101010101" pitchFamily="49" charset="-122"/>
              </a:rPr>
              <a:t>70</a:t>
            </a:r>
            <a:r>
              <a:rPr lang="en-US" altLang="zh-CN" sz="2900" b="1" dirty="0">
                <a:solidFill>
                  <a:srgbClr val="CC3300"/>
                </a:solidFill>
                <a:ea typeface="楷体" panose="02010609060101010101" pitchFamily="49" charset="-122"/>
              </a:rPr>
              <a:t> </a:t>
            </a:r>
            <a:r>
              <a:rPr lang="en-US" altLang="zh-CN" sz="2900" b="1" dirty="0">
                <a:ea typeface="楷体" panose="02010609060101010101" pitchFamily="49" charset="-122"/>
              </a:rPr>
              <a:t>    </a:t>
            </a:r>
            <a:r>
              <a:rPr lang="en-US" altLang="zh-CN" sz="2900" b="1" dirty="0">
                <a:solidFill>
                  <a:srgbClr val="008000"/>
                </a:solidFill>
                <a:ea typeface="楷体" panose="02010609060101010101" pitchFamily="49" charset="-122"/>
              </a:rPr>
              <a:t>68</a:t>
            </a:r>
            <a:r>
              <a:rPr lang="en-US" altLang="zh-CN" sz="2900" b="1" dirty="0">
                <a:ea typeface="楷体" panose="02010609060101010101" pitchFamily="49" charset="-122"/>
              </a:rPr>
              <a:t>     69      23    </a:t>
            </a:r>
            <a:r>
              <a:rPr lang="en-US" altLang="zh-CN" sz="2900" b="1" dirty="0">
                <a:solidFill>
                  <a:srgbClr val="008000"/>
                </a:solidFill>
                <a:ea typeface="楷体" panose="02010609060101010101" pitchFamily="49" charset="-122"/>
              </a:rPr>
              <a:t>11</a:t>
            </a:r>
            <a:r>
              <a:rPr lang="en-US" altLang="zh-CN" sz="2900" b="1" dirty="0">
                <a:ea typeface="楷体" panose="02010609060101010101" pitchFamily="49" charset="-122"/>
              </a:rPr>
              <a:t>     18     </a:t>
            </a:r>
            <a:r>
              <a:rPr lang="en-US" altLang="zh-CN" sz="2900" b="1" dirty="0">
                <a:solidFill>
                  <a:srgbClr val="008000"/>
                </a:solidFill>
                <a:ea typeface="楷体" panose="02010609060101010101" pitchFamily="49" charset="-122"/>
              </a:rPr>
              <a:t>93</a:t>
            </a:r>
            <a:r>
              <a:rPr lang="en-US" altLang="zh-CN" sz="2900" b="1" dirty="0">
                <a:ea typeface="楷体" panose="02010609060101010101" pitchFamily="49" charset="-122"/>
              </a:rPr>
              <a:t>      </a:t>
            </a:r>
            <a:r>
              <a:rPr lang="en-US" altLang="zh-CN" sz="2900" b="1" dirty="0">
                <a:solidFill>
                  <a:srgbClr val="008000"/>
                </a:solidFill>
                <a:ea typeface="楷体" panose="02010609060101010101" pitchFamily="49" charset="-122"/>
              </a:rPr>
              <a:t>73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dirty="0">
                <a:solidFill>
                  <a:schemeClr val="tx2"/>
                </a:solidFill>
                <a:ea typeface="楷体" panose="02010609060101010101" pitchFamily="49" charset="-122"/>
              </a:rPr>
              <a:t>100</a:t>
            </a:r>
          </a:p>
          <a:p>
            <a:pPr marL="609600" indent="-609600" algn="ctr">
              <a:buFont typeface="Monotype Sorts" pitchFamily="2" charset="2"/>
              <a:buNone/>
              <a:defRPr/>
            </a:pPr>
            <a:r>
              <a:rPr lang="en-US" altLang="zh-CN" sz="2900" b="1" u="sng" dirty="0">
                <a:solidFill>
                  <a:srgbClr val="CC3300"/>
                </a:solidFill>
                <a:ea typeface="楷体" panose="02010609060101010101" pitchFamily="49" charset="-122"/>
              </a:rPr>
              <a:t>70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dirty="0">
                <a:solidFill>
                  <a:srgbClr val="008000"/>
                </a:solidFill>
                <a:ea typeface="楷体" panose="02010609060101010101" pitchFamily="49" charset="-122"/>
              </a:rPr>
              <a:t>68</a:t>
            </a:r>
            <a:r>
              <a:rPr lang="en-US" altLang="zh-CN" sz="2900" b="1" dirty="0">
                <a:ea typeface="楷体" panose="02010609060101010101" pitchFamily="49" charset="-122"/>
              </a:rPr>
              <a:t>     69      23    </a:t>
            </a:r>
            <a:r>
              <a:rPr lang="en-US" altLang="zh-CN" sz="2900" b="1" dirty="0">
                <a:solidFill>
                  <a:srgbClr val="008000"/>
                </a:solidFill>
                <a:ea typeface="楷体" panose="02010609060101010101" pitchFamily="49" charset="-122"/>
              </a:rPr>
              <a:t>11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dirty="0">
                <a:solidFill>
                  <a:schemeClr val="accent1"/>
                </a:solidFill>
                <a:ea typeface="楷体" panose="02010609060101010101" pitchFamily="49" charset="-122"/>
              </a:rPr>
              <a:t>18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dirty="0">
                <a:solidFill>
                  <a:srgbClr val="FF33CC"/>
                </a:solidFill>
                <a:ea typeface="楷体" panose="02010609060101010101" pitchFamily="49" charset="-122"/>
              </a:rPr>
              <a:t>93</a:t>
            </a:r>
            <a:r>
              <a:rPr lang="en-US" altLang="zh-CN" sz="2900" b="1" dirty="0">
                <a:ea typeface="楷体" panose="02010609060101010101" pitchFamily="49" charset="-122"/>
              </a:rPr>
              <a:t>      </a:t>
            </a:r>
            <a:r>
              <a:rPr lang="en-US" altLang="zh-CN" sz="2900" b="1" dirty="0">
                <a:solidFill>
                  <a:srgbClr val="008000"/>
                </a:solidFill>
                <a:ea typeface="楷体" panose="02010609060101010101" pitchFamily="49" charset="-122"/>
              </a:rPr>
              <a:t>73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dirty="0">
                <a:solidFill>
                  <a:schemeClr val="tx2"/>
                </a:solidFill>
                <a:ea typeface="楷体" panose="02010609060101010101" pitchFamily="49" charset="-122"/>
              </a:rPr>
              <a:t>100</a:t>
            </a:r>
          </a:p>
          <a:p>
            <a:pPr marL="609600" indent="-609600" algn="ctr">
              <a:buFont typeface="Monotype Sorts" pitchFamily="2" charset="2"/>
              <a:buNone/>
              <a:defRPr/>
            </a:pPr>
            <a:r>
              <a:rPr lang="en-US" altLang="zh-CN" sz="2900" b="1" u="sng" dirty="0">
                <a:ea typeface="楷体" panose="02010609060101010101" pitchFamily="49" charset="-122"/>
              </a:rPr>
              <a:t>18     68     69      23    11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dirty="0">
                <a:solidFill>
                  <a:schemeClr val="accent1"/>
                </a:solidFill>
                <a:ea typeface="楷体" panose="02010609060101010101" pitchFamily="49" charset="-122"/>
              </a:rPr>
              <a:t>70</a:t>
            </a:r>
            <a:r>
              <a:rPr lang="en-US" altLang="zh-CN" sz="2900" b="1" dirty="0">
                <a:ea typeface="楷体" panose="02010609060101010101" pitchFamily="49" charset="-122"/>
              </a:rPr>
              <a:t>     </a:t>
            </a:r>
            <a:r>
              <a:rPr lang="en-US" altLang="zh-CN" sz="2900" b="1" u="sng" dirty="0">
                <a:ea typeface="楷体" panose="02010609060101010101" pitchFamily="49" charset="-122"/>
              </a:rPr>
              <a:t>93      73     100</a:t>
            </a:r>
          </a:p>
          <a:p>
            <a:pPr marL="609600" indent="-609600" algn="ctr">
              <a:buFont typeface="Monotype Sorts" pitchFamily="2" charset="2"/>
              <a:buNone/>
              <a:defRPr/>
            </a:pPr>
            <a:endParaRPr lang="en-US" altLang="zh-CN" b="1" dirty="0">
              <a:solidFill>
                <a:schemeClr val="tx2"/>
              </a:solidFill>
              <a:ea typeface="楷体" panose="02010609060101010101" pitchFamily="49" charset="-122"/>
            </a:endParaRPr>
          </a:p>
          <a:p>
            <a:pPr marL="609600" indent="-609600" algn="ctr">
              <a:buFont typeface="Monotype Sorts" pitchFamily="2" charset="2"/>
              <a:buNone/>
              <a:defRPr/>
            </a:pPr>
            <a:endParaRPr lang="en-US" altLang="zh-CN" b="1" dirty="0">
              <a:solidFill>
                <a:srgbClr val="FF3300"/>
              </a:solidFill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9906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495528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快速排序一次分划过程示例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Monotype Sorts" pitchFamily="2" charset="2"/>
              <a:buNone/>
              <a:defRPr/>
            </a:pPr>
            <a:endParaRPr lang="zh-CN" altLang="en-US" sz="2000">
              <a:latin typeface="幼圆" pitchFamily="49" charset="-122"/>
              <a:ea typeface="幼圆" pitchFamily="49" charset="-122"/>
            </a:endParaRPr>
          </a:p>
          <a:p>
            <a:pPr algn="ctr">
              <a:buFont typeface="Monotype Sorts" pitchFamily="2" charset="2"/>
              <a:buNone/>
              <a:defRPr/>
            </a:pPr>
            <a:endParaRPr lang="zh-CN" altLang="en-US" sz="2000">
              <a:latin typeface="幼圆" pitchFamily="49" charset="-122"/>
              <a:ea typeface="幼圆" pitchFamily="49" charset="-122"/>
            </a:endParaRPr>
          </a:p>
          <a:p>
            <a:pPr algn="ctr">
              <a:buFont typeface="Monotype Sorts" pitchFamily="2" charset="2"/>
              <a:buNone/>
              <a:defRPr/>
            </a:pPr>
            <a:endParaRPr lang="zh-CN" altLang="en-US" sz="2000"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1986226" y="1499393"/>
            <a:ext cx="8001000" cy="822325"/>
            <a:chOff x="336" y="2016"/>
            <a:chExt cx="5040" cy="518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384" y="2016"/>
              <a:ext cx="4992" cy="5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kumimoji="1" lang="en-US" altLang="zh-CN" sz="2400" b="1" dirty="0">
                  <a:latin typeface="幼圆" panose="02010509060101010101" pitchFamily="49" charset="-122"/>
                  <a:ea typeface="幼圆" panose="02010509060101010101" pitchFamily="49" charset="-122"/>
                </a:rPr>
                <a:t>(1)  (2)   (3)   (4)   (5)   (6)   (7)   (8)   (9)</a:t>
              </a:r>
            </a:p>
            <a:p>
              <a:pPr eaLnBrk="1" hangingPunct="1"/>
              <a:endParaRPr kumimoji="1" lang="zh-CN" altLang="en-US" sz="2400" b="1" dirty="0"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6" name="Line 5"/>
            <p:cNvSpPr>
              <a:spLocks noChangeShapeType="1"/>
            </p:cNvSpPr>
            <p:nvPr/>
          </p:nvSpPr>
          <p:spPr bwMode="auto">
            <a:xfrm>
              <a:off x="336" y="2304"/>
              <a:ext cx="5040" cy="0"/>
            </a:xfrm>
            <a:prstGeom prst="line">
              <a:avLst/>
            </a:prstGeom>
            <a:noFill/>
            <a:ln w="57150" cmpd="thinThick">
              <a:solidFill>
                <a:srgbClr val="993366"/>
              </a:solidFill>
              <a:round/>
              <a:headEnd type="none" w="sm" len="sm"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5C1F3D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1984638" y="1879186"/>
            <a:ext cx="8320088" cy="844550"/>
            <a:chOff x="363" y="1797"/>
            <a:chExt cx="5241" cy="532"/>
          </a:xfrm>
        </p:grpSpPr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363" y="1797"/>
              <a:ext cx="50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zh-CN" altLang="en-US" sz="2400" b="1" dirty="0"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幼圆" pitchFamily="49" charset="-122"/>
                  <a:ea typeface="幼圆" pitchFamily="49" charset="-122"/>
                </a:rPr>
                <a:t>70</a:t>
              </a:r>
              <a:r>
                <a:rPr kumimoji="1" lang="en-US" altLang="zh-CN" sz="2400" b="1" dirty="0">
                  <a:solidFill>
                    <a:srgbClr val="FFFF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73    69    23    93    18    11    68  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100</a:t>
              </a:r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 flipV="1">
              <a:off x="613" y="2037"/>
              <a:ext cx="0" cy="240"/>
            </a:xfrm>
            <a:prstGeom prst="line">
              <a:avLst/>
            </a:prstGeom>
            <a:noFill/>
            <a:ln w="28575" cap="sq">
              <a:solidFill>
                <a:srgbClr val="9E1C70"/>
              </a:solidFill>
              <a:round/>
              <a:headEnd type="none" w="sm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  <p:sp>
          <p:nvSpPr>
            <p:cNvPr id="10" name="Text Box 9"/>
            <p:cNvSpPr txBox="1">
              <a:spLocks noChangeArrowheads="1"/>
            </p:cNvSpPr>
            <p:nvPr/>
          </p:nvSpPr>
          <p:spPr bwMode="auto">
            <a:xfrm>
              <a:off x="613" y="2037"/>
              <a:ext cx="449" cy="2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33CC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</a:rPr>
                <a:t>i</a:t>
              </a:r>
              <a:r>
                <a:rPr kumimoji="1"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  <a:sym typeface="Symbol" panose="05050102010706020507" pitchFamily="18" charset="2"/>
                </a:rPr>
                <a:t></a:t>
              </a:r>
              <a:r>
                <a:rPr kumimoji="1"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</a:rPr>
                <a:t>1</a:t>
              </a:r>
            </a:p>
          </p:txBody>
        </p:sp>
        <p:grpSp>
          <p:nvGrpSpPr>
            <p:cNvPr id="11" name="Group 10"/>
            <p:cNvGrpSpPr>
              <a:grpSpLocks/>
            </p:cNvGrpSpPr>
            <p:nvPr/>
          </p:nvGrpSpPr>
          <p:grpSpPr bwMode="auto">
            <a:xfrm>
              <a:off x="5039" y="1993"/>
              <a:ext cx="565" cy="292"/>
              <a:chOff x="5201" y="916"/>
              <a:chExt cx="449" cy="292"/>
            </a:xfrm>
          </p:grpSpPr>
          <p:sp>
            <p:nvSpPr>
              <p:cNvPr id="12" name="Line 11"/>
              <p:cNvSpPr>
                <a:spLocks noChangeShapeType="1"/>
              </p:cNvSpPr>
              <p:nvPr/>
            </p:nvSpPr>
            <p:spPr bwMode="auto">
              <a:xfrm flipV="1">
                <a:off x="5206" y="960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3" name="Text Box 12"/>
              <p:cNvSpPr txBox="1">
                <a:spLocks noChangeArrowheads="1"/>
              </p:cNvSpPr>
              <p:nvPr/>
            </p:nvSpPr>
            <p:spPr bwMode="auto">
              <a:xfrm>
                <a:off x="5201" y="916"/>
                <a:ext cx="449" cy="2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j=9</a:t>
                </a:r>
              </a:p>
            </p:txBody>
          </p:sp>
        </p:grpSp>
      </p:grp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1984638" y="2518949"/>
            <a:ext cx="8001000" cy="858837"/>
            <a:chOff x="384" y="2024"/>
            <a:chExt cx="5040" cy="541"/>
          </a:xfrm>
        </p:grpSpPr>
        <p:grpSp>
          <p:nvGrpSpPr>
            <p:cNvPr id="15" name="Group 14"/>
            <p:cNvGrpSpPr>
              <a:grpSpLocks/>
            </p:cNvGrpSpPr>
            <p:nvPr/>
          </p:nvGrpSpPr>
          <p:grpSpPr bwMode="auto">
            <a:xfrm>
              <a:off x="1104" y="2273"/>
              <a:ext cx="449" cy="292"/>
              <a:chOff x="778" y="1392"/>
              <a:chExt cx="449" cy="292"/>
            </a:xfrm>
          </p:grpSpPr>
          <p:sp>
            <p:nvSpPr>
              <p:cNvPr id="17" name="Line 15"/>
              <p:cNvSpPr>
                <a:spLocks noChangeShapeType="1"/>
              </p:cNvSpPr>
              <p:nvPr/>
            </p:nvSpPr>
            <p:spPr bwMode="auto">
              <a:xfrm flipV="1">
                <a:off x="778" y="1392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8" name="Text Box 16"/>
              <p:cNvSpPr txBox="1">
                <a:spLocks noChangeArrowheads="1"/>
              </p:cNvSpPr>
              <p:nvPr/>
            </p:nvSpPr>
            <p:spPr bwMode="auto">
              <a:xfrm>
                <a:off x="778" y="1392"/>
                <a:ext cx="449" cy="2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i</a:t>
                </a: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  <a:sym typeface="Symbol" panose="05050102010706020507" pitchFamily="18" charset="2"/>
                  </a:rPr>
                  <a:t></a:t>
                </a: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2</a:t>
                </a:r>
              </a:p>
            </p:txBody>
          </p:sp>
        </p:grpSp>
        <p:sp>
          <p:nvSpPr>
            <p:cNvPr id="16" name="Rectangle 17"/>
            <p:cNvSpPr>
              <a:spLocks noChangeArrowheads="1"/>
            </p:cNvSpPr>
            <p:nvPr/>
          </p:nvSpPr>
          <p:spPr bwMode="auto">
            <a:xfrm>
              <a:off x="384" y="2024"/>
              <a:ext cx="50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zh-CN" altLang="en-US" sz="2400" b="1" dirty="0"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幼圆" pitchFamily="49" charset="-122"/>
                  <a:ea typeface="幼圆" pitchFamily="49" charset="-122"/>
                </a:rPr>
                <a:t>70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   68</a:t>
              </a:r>
              <a:r>
                <a:rPr kumimoji="1" lang="en-US" altLang="zh-CN" sz="2400" b="1" dirty="0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 69    23    93    18    11   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73   100</a:t>
              </a:r>
            </a:p>
          </p:txBody>
        </p:sp>
      </p:grpSp>
      <p:grpSp>
        <p:nvGrpSpPr>
          <p:cNvPr id="19" name="Group 21"/>
          <p:cNvGrpSpPr>
            <a:grpSpLocks/>
          </p:cNvGrpSpPr>
          <p:nvPr/>
        </p:nvGrpSpPr>
        <p:grpSpPr bwMode="auto">
          <a:xfrm>
            <a:off x="1984638" y="3193255"/>
            <a:ext cx="8001000" cy="844550"/>
            <a:chOff x="528" y="1536"/>
            <a:chExt cx="5040" cy="532"/>
          </a:xfrm>
        </p:grpSpPr>
        <p:sp>
          <p:nvSpPr>
            <p:cNvPr id="20" name="Rectangle 22"/>
            <p:cNvSpPr>
              <a:spLocks noChangeArrowheads="1"/>
            </p:cNvSpPr>
            <p:nvPr/>
          </p:nvSpPr>
          <p:spPr bwMode="auto">
            <a:xfrm>
              <a:off x="528" y="1536"/>
              <a:ext cx="50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zh-CN" altLang="en-US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幼圆" pitchFamily="49" charset="-122"/>
                  <a:ea typeface="幼圆" pitchFamily="49" charset="-122"/>
                </a:rPr>
                <a:t>70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68</a:t>
              </a:r>
              <a:r>
                <a:rPr kumimoji="1" lang="en-US" altLang="zh-CN" sz="2400" b="1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</a:t>
              </a:r>
              <a:r>
                <a:rPr kumimoji="1" lang="en-US" altLang="zh-CN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69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 23    93    18    11    </a:t>
              </a:r>
              <a:r>
                <a:rPr kumimoji="1" lang="en-US" altLang="zh-CN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73   100</a:t>
              </a:r>
            </a:p>
          </p:txBody>
        </p:sp>
        <p:grpSp>
          <p:nvGrpSpPr>
            <p:cNvPr id="21" name="Group 23"/>
            <p:cNvGrpSpPr>
              <a:grpSpLocks/>
            </p:cNvGrpSpPr>
            <p:nvPr/>
          </p:nvGrpSpPr>
          <p:grpSpPr bwMode="auto">
            <a:xfrm>
              <a:off x="1824" y="1776"/>
              <a:ext cx="449" cy="292"/>
              <a:chOff x="778" y="1392"/>
              <a:chExt cx="449" cy="292"/>
            </a:xfrm>
          </p:grpSpPr>
          <p:sp>
            <p:nvSpPr>
              <p:cNvPr id="22" name="Line 24"/>
              <p:cNvSpPr>
                <a:spLocks noChangeShapeType="1"/>
              </p:cNvSpPr>
              <p:nvPr/>
            </p:nvSpPr>
            <p:spPr bwMode="auto">
              <a:xfrm flipV="1">
                <a:off x="778" y="1392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3" name="Text Box 25"/>
              <p:cNvSpPr txBox="1">
                <a:spLocks noChangeArrowheads="1"/>
              </p:cNvSpPr>
              <p:nvPr/>
            </p:nvSpPr>
            <p:spPr bwMode="auto">
              <a:xfrm>
                <a:off x="778" y="1392"/>
                <a:ext cx="449" cy="2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 dirty="0" err="1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i</a:t>
                </a: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=3</a:t>
                </a:r>
              </a:p>
            </p:txBody>
          </p:sp>
        </p:grpSp>
      </p:grpSp>
      <p:grpSp>
        <p:nvGrpSpPr>
          <p:cNvPr id="24" name="Group 29"/>
          <p:cNvGrpSpPr>
            <a:grpSpLocks/>
          </p:cNvGrpSpPr>
          <p:nvPr/>
        </p:nvGrpSpPr>
        <p:grpSpPr bwMode="auto">
          <a:xfrm>
            <a:off x="1984638" y="3199605"/>
            <a:ext cx="8001000" cy="844550"/>
            <a:chOff x="576" y="2064"/>
            <a:chExt cx="5040" cy="532"/>
          </a:xfrm>
        </p:grpSpPr>
        <p:sp>
          <p:nvSpPr>
            <p:cNvPr id="25" name="Rectangle 30"/>
            <p:cNvSpPr>
              <a:spLocks noChangeArrowheads="1"/>
            </p:cNvSpPr>
            <p:nvPr/>
          </p:nvSpPr>
          <p:spPr bwMode="auto">
            <a:xfrm>
              <a:off x="576" y="2064"/>
              <a:ext cx="50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zh-CN" altLang="en-US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幼圆" pitchFamily="49" charset="-122"/>
                  <a:ea typeface="幼圆" pitchFamily="49" charset="-122"/>
                </a:rPr>
                <a:t>70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68</a:t>
              </a:r>
              <a:r>
                <a:rPr kumimoji="1" lang="en-US" altLang="zh-CN" sz="2400" b="1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69    </a:t>
              </a:r>
              <a:r>
                <a:rPr kumimoji="1" lang="en-US" altLang="zh-CN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23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 93    18    11    </a:t>
              </a:r>
              <a:r>
                <a:rPr kumimoji="1" lang="en-US" altLang="zh-CN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73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</a:t>
              </a:r>
              <a:r>
                <a:rPr kumimoji="1" lang="en-US" altLang="zh-CN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100</a:t>
              </a:r>
            </a:p>
          </p:txBody>
        </p:sp>
        <p:grpSp>
          <p:nvGrpSpPr>
            <p:cNvPr id="26" name="Group 31"/>
            <p:cNvGrpSpPr>
              <a:grpSpLocks/>
            </p:cNvGrpSpPr>
            <p:nvPr/>
          </p:nvGrpSpPr>
          <p:grpSpPr bwMode="auto">
            <a:xfrm>
              <a:off x="2448" y="2304"/>
              <a:ext cx="449" cy="292"/>
              <a:chOff x="778" y="1392"/>
              <a:chExt cx="449" cy="292"/>
            </a:xfrm>
          </p:grpSpPr>
          <p:sp>
            <p:nvSpPr>
              <p:cNvPr id="27" name="Line 32"/>
              <p:cNvSpPr>
                <a:spLocks noChangeShapeType="1"/>
              </p:cNvSpPr>
              <p:nvPr/>
            </p:nvSpPr>
            <p:spPr bwMode="auto">
              <a:xfrm flipV="1">
                <a:off x="778" y="1392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28" name="Text Box 33"/>
              <p:cNvSpPr txBox="1">
                <a:spLocks noChangeArrowheads="1"/>
              </p:cNvSpPr>
              <p:nvPr/>
            </p:nvSpPr>
            <p:spPr bwMode="auto">
              <a:xfrm>
                <a:off x="778" y="1392"/>
                <a:ext cx="449" cy="2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 dirty="0" err="1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i</a:t>
                </a: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=4</a:t>
                </a:r>
              </a:p>
            </p:txBody>
          </p:sp>
        </p:grpSp>
      </p:grpSp>
      <p:grpSp>
        <p:nvGrpSpPr>
          <p:cNvPr id="29" name="Group 37"/>
          <p:cNvGrpSpPr>
            <a:grpSpLocks/>
          </p:cNvGrpSpPr>
          <p:nvPr/>
        </p:nvGrpSpPr>
        <p:grpSpPr bwMode="auto">
          <a:xfrm>
            <a:off x="1984638" y="3199605"/>
            <a:ext cx="8001000" cy="844550"/>
            <a:chOff x="528" y="2784"/>
            <a:chExt cx="5040" cy="532"/>
          </a:xfrm>
        </p:grpSpPr>
        <p:sp>
          <p:nvSpPr>
            <p:cNvPr id="30" name="Rectangle 38"/>
            <p:cNvSpPr>
              <a:spLocks noChangeArrowheads="1"/>
            </p:cNvSpPr>
            <p:nvPr/>
          </p:nvSpPr>
          <p:spPr bwMode="auto">
            <a:xfrm>
              <a:off x="528" y="2784"/>
              <a:ext cx="50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zh-CN" altLang="en-US" sz="2400" b="1" dirty="0"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幼圆" pitchFamily="49" charset="-122"/>
                  <a:ea typeface="幼圆" pitchFamily="49" charset="-122"/>
                </a:rPr>
                <a:t>70</a:t>
              </a:r>
              <a:r>
                <a:rPr kumimoji="1" lang="en-US" altLang="zh-CN" sz="2400" b="1" dirty="0">
                  <a:solidFill>
                    <a:srgbClr val="FFFF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68</a:t>
              </a:r>
              <a:r>
                <a:rPr kumimoji="1" lang="en-US" altLang="zh-CN" sz="2400" b="1" dirty="0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 69    23   </a:t>
              </a:r>
              <a:r>
                <a:rPr kumimoji="1" lang="en-US" altLang="zh-CN" sz="2400" b="1" dirty="0">
                  <a:solidFill>
                    <a:srgbClr val="FFFF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93</a:t>
              </a:r>
              <a:r>
                <a:rPr kumimoji="1" lang="en-US" altLang="zh-CN" sz="2400" b="1" dirty="0">
                  <a:solidFill>
                    <a:srgbClr val="FFFF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 18    11   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73   100</a:t>
              </a:r>
            </a:p>
          </p:txBody>
        </p:sp>
        <p:grpSp>
          <p:nvGrpSpPr>
            <p:cNvPr id="31" name="Group 39"/>
            <p:cNvGrpSpPr>
              <a:grpSpLocks/>
            </p:cNvGrpSpPr>
            <p:nvPr/>
          </p:nvGrpSpPr>
          <p:grpSpPr bwMode="auto">
            <a:xfrm>
              <a:off x="2976" y="3024"/>
              <a:ext cx="449" cy="292"/>
              <a:chOff x="778" y="1392"/>
              <a:chExt cx="449" cy="292"/>
            </a:xfrm>
          </p:grpSpPr>
          <p:sp>
            <p:nvSpPr>
              <p:cNvPr id="32" name="Line 40"/>
              <p:cNvSpPr>
                <a:spLocks noChangeShapeType="1"/>
              </p:cNvSpPr>
              <p:nvPr/>
            </p:nvSpPr>
            <p:spPr bwMode="auto">
              <a:xfrm flipV="1">
                <a:off x="778" y="1392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3" name="Text Box 41"/>
              <p:cNvSpPr txBox="1">
                <a:spLocks noChangeArrowheads="1"/>
              </p:cNvSpPr>
              <p:nvPr/>
            </p:nvSpPr>
            <p:spPr bwMode="auto">
              <a:xfrm>
                <a:off x="778" y="1392"/>
                <a:ext cx="449" cy="2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 dirty="0" err="1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i</a:t>
                </a: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=5</a:t>
                </a:r>
              </a:p>
            </p:txBody>
          </p:sp>
        </p:grpSp>
      </p:grpSp>
      <p:grpSp>
        <p:nvGrpSpPr>
          <p:cNvPr id="34" name="Group 45"/>
          <p:cNvGrpSpPr>
            <a:grpSpLocks/>
          </p:cNvGrpSpPr>
          <p:nvPr/>
        </p:nvGrpSpPr>
        <p:grpSpPr bwMode="auto">
          <a:xfrm>
            <a:off x="1984638" y="3879055"/>
            <a:ext cx="8001000" cy="838200"/>
            <a:chOff x="528" y="2160"/>
            <a:chExt cx="5040" cy="528"/>
          </a:xfrm>
        </p:grpSpPr>
        <p:sp>
          <p:nvSpPr>
            <p:cNvPr id="35" name="Rectangle 46"/>
            <p:cNvSpPr>
              <a:spLocks noChangeArrowheads="1"/>
            </p:cNvSpPr>
            <p:nvPr/>
          </p:nvSpPr>
          <p:spPr bwMode="auto">
            <a:xfrm>
              <a:off x="528" y="2160"/>
              <a:ext cx="50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zh-CN" altLang="en-US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幼圆" pitchFamily="49" charset="-122"/>
                  <a:ea typeface="幼圆" pitchFamily="49" charset="-122"/>
                </a:rPr>
                <a:t>70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68</a:t>
              </a:r>
              <a:r>
                <a:rPr kumimoji="1" lang="en-US" altLang="zh-CN" sz="2400" b="1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69    23    </a:t>
              </a:r>
              <a:r>
                <a:rPr kumimoji="1" lang="en-US" altLang="zh-CN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93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 18   </a:t>
              </a:r>
              <a:r>
                <a:rPr kumimoji="1" lang="en-US" altLang="zh-CN" sz="2400" b="1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11</a:t>
              </a:r>
              <a:r>
                <a:rPr kumimoji="1" lang="en-US" altLang="zh-CN" sz="2400" b="1">
                  <a:latin typeface="幼圆" pitchFamily="49" charset="-122"/>
                  <a:ea typeface="幼圆" pitchFamily="49" charset="-122"/>
                </a:rPr>
                <a:t>    73   </a:t>
              </a:r>
              <a:r>
                <a:rPr kumimoji="1" lang="en-US" altLang="zh-CN" sz="2400" b="1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100</a:t>
              </a:r>
            </a:p>
          </p:txBody>
        </p:sp>
        <p:grpSp>
          <p:nvGrpSpPr>
            <p:cNvPr id="36" name="Group 47"/>
            <p:cNvGrpSpPr>
              <a:grpSpLocks/>
            </p:cNvGrpSpPr>
            <p:nvPr/>
          </p:nvGrpSpPr>
          <p:grpSpPr bwMode="auto">
            <a:xfrm>
              <a:off x="2976" y="2400"/>
              <a:ext cx="449" cy="288"/>
              <a:chOff x="778" y="1392"/>
              <a:chExt cx="449" cy="288"/>
            </a:xfrm>
          </p:grpSpPr>
          <p:sp>
            <p:nvSpPr>
              <p:cNvPr id="40" name="Line 48"/>
              <p:cNvSpPr>
                <a:spLocks noChangeShapeType="1"/>
              </p:cNvSpPr>
              <p:nvPr/>
            </p:nvSpPr>
            <p:spPr bwMode="auto">
              <a:xfrm flipV="1">
                <a:off x="778" y="1392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41" name="Text Box 49"/>
              <p:cNvSpPr txBox="1">
                <a:spLocks noChangeArrowheads="1"/>
              </p:cNvSpPr>
              <p:nvPr/>
            </p:nvSpPr>
            <p:spPr bwMode="auto">
              <a:xfrm>
                <a:off x="778" y="1392"/>
                <a:ext cx="449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>
                    <a:solidFill>
                      <a:schemeClr val="tx2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rPr>
                  <a:t>i=5</a:t>
                </a:r>
              </a:p>
            </p:txBody>
          </p:sp>
        </p:grpSp>
        <p:grpSp>
          <p:nvGrpSpPr>
            <p:cNvPr id="37" name="Group 50"/>
            <p:cNvGrpSpPr>
              <a:grpSpLocks/>
            </p:cNvGrpSpPr>
            <p:nvPr/>
          </p:nvGrpSpPr>
          <p:grpSpPr bwMode="auto">
            <a:xfrm>
              <a:off x="4080" y="2352"/>
              <a:ext cx="449" cy="288"/>
              <a:chOff x="5109" y="1392"/>
              <a:chExt cx="449" cy="288"/>
            </a:xfrm>
          </p:grpSpPr>
          <p:sp>
            <p:nvSpPr>
              <p:cNvPr id="38" name="Line 51"/>
              <p:cNvSpPr>
                <a:spLocks noChangeShapeType="1"/>
              </p:cNvSpPr>
              <p:nvPr/>
            </p:nvSpPr>
            <p:spPr bwMode="auto">
              <a:xfrm flipV="1">
                <a:off x="5136" y="1440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39" name="Text Box 52"/>
              <p:cNvSpPr txBox="1">
                <a:spLocks noChangeArrowheads="1"/>
              </p:cNvSpPr>
              <p:nvPr/>
            </p:nvSpPr>
            <p:spPr bwMode="auto">
              <a:xfrm>
                <a:off x="5109" y="1392"/>
                <a:ext cx="449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>
                    <a:solidFill>
                      <a:schemeClr val="tx2"/>
                    </a:solidFill>
                    <a:latin typeface="幼圆" panose="02010509060101010101" pitchFamily="49" charset="-122"/>
                    <a:ea typeface="幼圆" panose="02010509060101010101" pitchFamily="49" charset="-122"/>
                  </a:rPr>
                  <a:t>j=7</a:t>
                </a:r>
              </a:p>
            </p:txBody>
          </p:sp>
        </p:grpSp>
      </p:grpSp>
      <p:grpSp>
        <p:nvGrpSpPr>
          <p:cNvPr id="42" name="Group 53"/>
          <p:cNvGrpSpPr>
            <a:grpSpLocks/>
          </p:cNvGrpSpPr>
          <p:nvPr/>
        </p:nvGrpSpPr>
        <p:grpSpPr bwMode="auto">
          <a:xfrm>
            <a:off x="1984638" y="3874293"/>
            <a:ext cx="8001000" cy="844550"/>
            <a:chOff x="528" y="2160"/>
            <a:chExt cx="5040" cy="532"/>
          </a:xfrm>
        </p:grpSpPr>
        <p:sp>
          <p:nvSpPr>
            <p:cNvPr id="43" name="Rectangle 54"/>
            <p:cNvSpPr>
              <a:spLocks noChangeArrowheads="1"/>
            </p:cNvSpPr>
            <p:nvPr/>
          </p:nvSpPr>
          <p:spPr bwMode="auto">
            <a:xfrm>
              <a:off x="528" y="2160"/>
              <a:ext cx="50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zh-CN" altLang="en-US" sz="2400" b="1" dirty="0"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幼圆" pitchFamily="49" charset="-122"/>
                  <a:ea typeface="幼圆" pitchFamily="49" charset="-122"/>
                </a:rPr>
                <a:t>70</a:t>
              </a:r>
              <a:r>
                <a:rPr kumimoji="1" lang="en-US" altLang="zh-CN" sz="2400" b="1" dirty="0">
                  <a:solidFill>
                    <a:srgbClr val="FFFF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68</a:t>
              </a:r>
              <a:r>
                <a:rPr kumimoji="1" lang="en-US" altLang="zh-CN" sz="2400" b="1" dirty="0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 69    23   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11</a:t>
              </a:r>
              <a:r>
                <a:rPr kumimoji="1" lang="en-US" altLang="zh-CN" sz="2400" b="1" dirty="0">
                  <a:solidFill>
                    <a:srgbClr val="FFFF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 18   </a:t>
              </a:r>
              <a:r>
                <a:rPr kumimoji="1" lang="en-US" altLang="zh-CN" sz="2400" b="1" dirty="0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93</a:t>
              </a:r>
              <a:r>
                <a:rPr kumimoji="1" lang="en-US" altLang="zh-CN" sz="2400" b="1" dirty="0">
                  <a:solidFill>
                    <a:srgbClr val="FFFF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 73  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100</a:t>
              </a:r>
            </a:p>
          </p:txBody>
        </p:sp>
        <p:grpSp>
          <p:nvGrpSpPr>
            <p:cNvPr id="44" name="Group 55"/>
            <p:cNvGrpSpPr>
              <a:grpSpLocks/>
            </p:cNvGrpSpPr>
            <p:nvPr/>
          </p:nvGrpSpPr>
          <p:grpSpPr bwMode="auto">
            <a:xfrm>
              <a:off x="2976" y="2400"/>
              <a:ext cx="449" cy="292"/>
              <a:chOff x="778" y="1392"/>
              <a:chExt cx="449" cy="292"/>
            </a:xfrm>
          </p:grpSpPr>
          <p:sp>
            <p:nvSpPr>
              <p:cNvPr id="48" name="Line 56"/>
              <p:cNvSpPr>
                <a:spLocks noChangeShapeType="1"/>
              </p:cNvSpPr>
              <p:nvPr/>
            </p:nvSpPr>
            <p:spPr bwMode="auto">
              <a:xfrm flipV="1">
                <a:off x="778" y="1392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49" name="Text Box 57"/>
              <p:cNvSpPr txBox="1">
                <a:spLocks noChangeArrowheads="1"/>
              </p:cNvSpPr>
              <p:nvPr/>
            </p:nvSpPr>
            <p:spPr bwMode="auto">
              <a:xfrm>
                <a:off x="778" y="1392"/>
                <a:ext cx="449" cy="2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 dirty="0" err="1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i</a:t>
                </a: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=5</a:t>
                </a:r>
              </a:p>
            </p:txBody>
          </p:sp>
        </p:grpSp>
        <p:grpSp>
          <p:nvGrpSpPr>
            <p:cNvPr id="45" name="Group 58"/>
            <p:cNvGrpSpPr>
              <a:grpSpLocks/>
            </p:cNvGrpSpPr>
            <p:nvPr/>
          </p:nvGrpSpPr>
          <p:grpSpPr bwMode="auto">
            <a:xfrm>
              <a:off x="4080" y="2352"/>
              <a:ext cx="449" cy="292"/>
              <a:chOff x="5109" y="1392"/>
              <a:chExt cx="449" cy="292"/>
            </a:xfrm>
          </p:grpSpPr>
          <p:sp>
            <p:nvSpPr>
              <p:cNvPr id="46" name="Line 59"/>
              <p:cNvSpPr>
                <a:spLocks noChangeShapeType="1"/>
              </p:cNvSpPr>
              <p:nvPr/>
            </p:nvSpPr>
            <p:spPr bwMode="auto">
              <a:xfrm flipV="1">
                <a:off x="5136" y="1440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FF000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47" name="Text Box 60"/>
              <p:cNvSpPr txBox="1">
                <a:spLocks noChangeArrowheads="1"/>
              </p:cNvSpPr>
              <p:nvPr/>
            </p:nvSpPr>
            <p:spPr bwMode="auto">
              <a:xfrm>
                <a:off x="5109" y="1392"/>
                <a:ext cx="449" cy="2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j=7</a:t>
                </a:r>
              </a:p>
            </p:txBody>
          </p:sp>
        </p:grpSp>
      </p:grpSp>
      <p:grpSp>
        <p:nvGrpSpPr>
          <p:cNvPr id="50" name="Group 61"/>
          <p:cNvGrpSpPr>
            <a:grpSpLocks/>
          </p:cNvGrpSpPr>
          <p:nvPr/>
        </p:nvGrpSpPr>
        <p:grpSpPr bwMode="auto">
          <a:xfrm>
            <a:off x="1984638" y="4526755"/>
            <a:ext cx="8001000" cy="768350"/>
            <a:chOff x="528" y="2400"/>
            <a:chExt cx="5040" cy="484"/>
          </a:xfrm>
        </p:grpSpPr>
        <p:sp>
          <p:nvSpPr>
            <p:cNvPr id="51" name="Rectangle 62"/>
            <p:cNvSpPr>
              <a:spLocks noChangeArrowheads="1"/>
            </p:cNvSpPr>
            <p:nvPr/>
          </p:nvSpPr>
          <p:spPr bwMode="auto">
            <a:xfrm>
              <a:off x="528" y="2400"/>
              <a:ext cx="504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zh-CN" altLang="en-US" sz="2400" b="1" dirty="0">
                  <a:solidFill>
                    <a:srgbClr val="FFFF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幼圆" pitchFamily="49" charset="-122"/>
                  <a:ea typeface="幼圆" pitchFamily="49" charset="-122"/>
                </a:rPr>
                <a:t>70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 68</a:t>
              </a:r>
              <a:r>
                <a:rPr kumimoji="1" lang="en-US" altLang="zh-CN" sz="2400" b="1" dirty="0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 69    23    11   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18</a:t>
              </a:r>
              <a:r>
                <a:rPr kumimoji="1" lang="en-US" altLang="zh-CN" sz="2400" b="1" dirty="0">
                  <a:solidFill>
                    <a:srgbClr val="FFFF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  </a:t>
              </a:r>
              <a:r>
                <a:rPr kumimoji="1" lang="en-US" altLang="zh-CN" sz="2400" b="1" dirty="0">
                  <a:solidFill>
                    <a:srgbClr val="FF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kumimoji="1" lang="en-US" altLang="zh-CN" sz="2400" b="1" dirty="0">
                  <a:latin typeface="幼圆" pitchFamily="49" charset="-122"/>
                  <a:ea typeface="幼圆" pitchFamily="49" charset="-122"/>
                </a:rPr>
                <a:t>93    73  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幼圆" pitchFamily="49" charset="-122"/>
                  <a:ea typeface="幼圆" pitchFamily="49" charset="-122"/>
                </a:rPr>
                <a:t>100</a:t>
              </a:r>
            </a:p>
          </p:txBody>
        </p:sp>
        <p:grpSp>
          <p:nvGrpSpPr>
            <p:cNvPr id="52" name="Group 63"/>
            <p:cNvGrpSpPr>
              <a:grpSpLocks/>
            </p:cNvGrpSpPr>
            <p:nvPr/>
          </p:nvGrpSpPr>
          <p:grpSpPr bwMode="auto">
            <a:xfrm>
              <a:off x="4128" y="2592"/>
              <a:ext cx="449" cy="292"/>
              <a:chOff x="4128" y="2592"/>
              <a:chExt cx="449" cy="292"/>
            </a:xfrm>
          </p:grpSpPr>
          <p:sp>
            <p:nvSpPr>
              <p:cNvPr id="56" name="Line 64"/>
              <p:cNvSpPr>
                <a:spLocks noChangeShapeType="1"/>
              </p:cNvSpPr>
              <p:nvPr/>
            </p:nvSpPr>
            <p:spPr bwMode="auto">
              <a:xfrm flipV="1">
                <a:off x="4128" y="2640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57" name="Text Box 65"/>
              <p:cNvSpPr txBox="1">
                <a:spLocks noChangeArrowheads="1"/>
              </p:cNvSpPr>
              <p:nvPr/>
            </p:nvSpPr>
            <p:spPr bwMode="auto">
              <a:xfrm>
                <a:off x="4128" y="2592"/>
                <a:ext cx="449" cy="2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 dirty="0" err="1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i</a:t>
                </a: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=7</a:t>
                </a:r>
              </a:p>
            </p:txBody>
          </p:sp>
        </p:grpSp>
        <p:grpSp>
          <p:nvGrpSpPr>
            <p:cNvPr id="53" name="Group 66"/>
            <p:cNvGrpSpPr>
              <a:grpSpLocks/>
            </p:cNvGrpSpPr>
            <p:nvPr/>
          </p:nvGrpSpPr>
          <p:grpSpPr bwMode="auto">
            <a:xfrm>
              <a:off x="3504" y="2592"/>
              <a:ext cx="449" cy="292"/>
              <a:chOff x="5109" y="1392"/>
              <a:chExt cx="449" cy="292"/>
            </a:xfrm>
          </p:grpSpPr>
          <p:sp>
            <p:nvSpPr>
              <p:cNvPr id="54" name="Line 67"/>
              <p:cNvSpPr>
                <a:spLocks noChangeShapeType="1"/>
              </p:cNvSpPr>
              <p:nvPr/>
            </p:nvSpPr>
            <p:spPr bwMode="auto">
              <a:xfrm flipV="1">
                <a:off x="5136" y="1440"/>
                <a:ext cx="0" cy="240"/>
              </a:xfrm>
              <a:prstGeom prst="line">
                <a:avLst/>
              </a:prstGeom>
              <a:noFill/>
              <a:ln w="28575" cap="sq">
                <a:solidFill>
                  <a:srgbClr val="9E1C7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55" name="Text Box 68"/>
              <p:cNvSpPr txBox="1">
                <a:spLocks noChangeArrowheads="1"/>
              </p:cNvSpPr>
              <p:nvPr/>
            </p:nvSpPr>
            <p:spPr bwMode="auto">
              <a:xfrm>
                <a:off x="5109" y="1392"/>
                <a:ext cx="449" cy="29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2400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幼圆" panose="02010509060101010101" pitchFamily="49" charset="-122"/>
                    <a:cs typeface="Times New Roman" panose="02020603050405020304" pitchFamily="18" charset="0"/>
                  </a:rPr>
                  <a:t>j=6</a:t>
                </a:r>
              </a:p>
            </p:txBody>
          </p:sp>
        </p:grpSp>
      </p:grpSp>
      <p:sp>
        <p:nvSpPr>
          <p:cNvPr id="58" name="Rectangle 69"/>
          <p:cNvSpPr>
            <a:spLocks noChangeArrowheads="1"/>
          </p:cNvSpPr>
          <p:nvPr/>
        </p:nvSpPr>
        <p:spPr bwMode="auto">
          <a:xfrm>
            <a:off x="1984638" y="5171280"/>
            <a:ext cx="8001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kumimoji="1" lang="en-US" altLang="zh-CN" sz="2400" b="1" dirty="0">
                <a:solidFill>
                  <a:srgbClr val="CC3300"/>
                </a:solidFill>
                <a:latin typeface="幼圆" pitchFamily="49" charset="-122"/>
                <a:ea typeface="幼圆" pitchFamily="49" charset="-122"/>
              </a:rPr>
              <a:t>[18</a:t>
            </a:r>
            <a:r>
              <a:rPr kumimoji="1" lang="en-US" altLang="zh-CN" sz="2400" b="1" dirty="0">
                <a:latin typeface="幼圆" pitchFamily="49" charset="-122"/>
                <a:ea typeface="幼圆" pitchFamily="49" charset="-122"/>
              </a:rPr>
              <a:t>   68</a:t>
            </a:r>
            <a:r>
              <a:rPr kumimoji="1" lang="en-US" altLang="zh-CN" sz="2400" b="1" dirty="0">
                <a:solidFill>
                  <a:srgbClr val="FF0000"/>
                </a:solidFill>
                <a:latin typeface="幼圆" pitchFamily="49" charset="-122"/>
                <a:ea typeface="幼圆" pitchFamily="49" charset="-122"/>
              </a:rPr>
              <a:t> </a:t>
            </a:r>
            <a:r>
              <a:rPr kumimoji="1" lang="en-US" altLang="zh-CN" sz="2400" b="1" dirty="0">
                <a:latin typeface="幼圆" pitchFamily="49" charset="-122"/>
                <a:ea typeface="幼圆" pitchFamily="49" charset="-122"/>
              </a:rPr>
              <a:t>   69    23    11</a:t>
            </a:r>
            <a:r>
              <a:rPr kumimoji="1" lang="en-US" altLang="zh-CN" sz="2400" b="1" dirty="0">
                <a:solidFill>
                  <a:srgbClr val="CC3300"/>
                </a:solidFill>
                <a:latin typeface="幼圆" pitchFamily="49" charset="-122"/>
                <a:ea typeface="幼圆" pitchFamily="49" charset="-122"/>
              </a:rPr>
              <a:t>]</a:t>
            </a:r>
            <a:r>
              <a:rPr kumimoji="1" lang="en-US" altLang="zh-CN" sz="2400" b="1" dirty="0">
                <a:solidFill>
                  <a:srgbClr val="FFFF00"/>
                </a:solidFill>
                <a:latin typeface="幼圆" pitchFamily="49" charset="-122"/>
                <a:ea typeface="幼圆" pitchFamily="49" charset="-122"/>
              </a:rPr>
              <a:t> </a:t>
            </a:r>
            <a:r>
              <a:rPr kumimoji="1" lang="en-US" altLang="zh-CN" sz="2400" b="1" dirty="0">
                <a:latin typeface="幼圆" pitchFamily="49" charset="-122"/>
                <a:ea typeface="幼圆" pitchFamily="49" charset="-122"/>
              </a:rPr>
              <a:t>  </a:t>
            </a:r>
            <a:r>
              <a:rPr kumimoji="1" lang="en-US" altLang="zh-CN" sz="2400" b="1" dirty="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幼圆" pitchFamily="49" charset="-122"/>
                <a:ea typeface="幼圆" pitchFamily="49" charset="-122"/>
              </a:rPr>
              <a:t>70 </a:t>
            </a:r>
            <a:r>
              <a:rPr kumimoji="1" lang="en-US" altLang="zh-CN" sz="2400" b="1" dirty="0">
                <a:solidFill>
                  <a:srgbClr val="CC3300"/>
                </a:solidFill>
                <a:latin typeface="幼圆" pitchFamily="49" charset="-122"/>
                <a:ea typeface="幼圆" pitchFamily="49" charset="-122"/>
              </a:rPr>
              <a:t>  [93    73   100]</a:t>
            </a:r>
          </a:p>
        </p:txBody>
      </p:sp>
      <p:grpSp>
        <p:nvGrpSpPr>
          <p:cNvPr id="61" name="组合 60"/>
          <p:cNvGrpSpPr>
            <a:grpSpLocks/>
          </p:cNvGrpSpPr>
          <p:nvPr/>
        </p:nvGrpSpPr>
        <p:grpSpPr bwMode="auto">
          <a:xfrm>
            <a:off x="8661531" y="3550443"/>
            <a:ext cx="523875" cy="381000"/>
            <a:chOff x="6021053" y="1577961"/>
            <a:chExt cx="523875" cy="381000"/>
          </a:xfrm>
        </p:grpSpPr>
        <p:sp>
          <p:nvSpPr>
            <p:cNvPr id="62" name="Text Box 20"/>
            <p:cNvSpPr txBox="1">
              <a:spLocks noChangeArrowheads="1"/>
            </p:cNvSpPr>
            <p:nvPr/>
          </p:nvSpPr>
          <p:spPr bwMode="auto">
            <a:xfrm>
              <a:off x="6046788" y="1583795"/>
              <a:ext cx="498140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33CC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</a:rPr>
                <a:t>j=8</a:t>
              </a:r>
            </a:p>
          </p:txBody>
        </p:sp>
        <p:sp>
          <p:nvSpPr>
            <p:cNvPr id="63" name="Line 19"/>
            <p:cNvSpPr>
              <a:spLocks noChangeShapeType="1"/>
            </p:cNvSpPr>
            <p:nvPr/>
          </p:nvSpPr>
          <p:spPr bwMode="auto">
            <a:xfrm flipV="1">
              <a:off x="6021053" y="1577961"/>
              <a:ext cx="0" cy="381000"/>
            </a:xfrm>
            <a:prstGeom prst="line">
              <a:avLst/>
            </a:prstGeom>
            <a:noFill/>
            <a:ln w="349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64" name="组合 63"/>
          <p:cNvGrpSpPr>
            <a:grpSpLocks/>
          </p:cNvGrpSpPr>
          <p:nvPr/>
        </p:nvGrpSpPr>
        <p:grpSpPr bwMode="auto">
          <a:xfrm>
            <a:off x="7708583" y="3550959"/>
            <a:ext cx="588627" cy="381000"/>
            <a:chOff x="6021053" y="1577961"/>
            <a:chExt cx="588627" cy="381000"/>
          </a:xfrm>
        </p:grpSpPr>
        <p:sp>
          <p:nvSpPr>
            <p:cNvPr id="65" name="Text Box 20"/>
            <p:cNvSpPr txBox="1">
              <a:spLocks noChangeArrowheads="1"/>
            </p:cNvSpPr>
            <p:nvPr/>
          </p:nvSpPr>
          <p:spPr bwMode="auto">
            <a:xfrm>
              <a:off x="6111540" y="1583279"/>
              <a:ext cx="498140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33CC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幼圆" panose="02010509060101010101" pitchFamily="49" charset="-122"/>
                  <a:cs typeface="Times New Roman" panose="02020603050405020304" pitchFamily="18" charset="0"/>
                </a:rPr>
                <a:t>j=7</a:t>
              </a:r>
            </a:p>
          </p:txBody>
        </p:sp>
        <p:sp>
          <p:nvSpPr>
            <p:cNvPr id="66" name="Line 19"/>
            <p:cNvSpPr>
              <a:spLocks noChangeShapeType="1"/>
            </p:cNvSpPr>
            <p:nvPr/>
          </p:nvSpPr>
          <p:spPr bwMode="auto">
            <a:xfrm flipV="1">
              <a:off x="6021053" y="1577961"/>
              <a:ext cx="0" cy="381000"/>
            </a:xfrm>
            <a:prstGeom prst="line">
              <a:avLst/>
            </a:prstGeom>
            <a:noFill/>
            <a:ln w="349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7425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5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4069453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多趟快速排序过程示例</a:t>
            </a:r>
          </a:p>
        </p:txBody>
      </p:sp>
      <p:grpSp>
        <p:nvGrpSpPr>
          <p:cNvPr id="3" name="组合 2"/>
          <p:cNvGrpSpPr>
            <a:grpSpLocks/>
          </p:cNvGrpSpPr>
          <p:nvPr/>
        </p:nvGrpSpPr>
        <p:grpSpPr bwMode="auto">
          <a:xfrm>
            <a:off x="1558044" y="1544052"/>
            <a:ext cx="9075903" cy="1073150"/>
            <a:chOff x="603250" y="1447800"/>
            <a:chExt cx="8540750" cy="1073446"/>
          </a:xfrm>
        </p:grpSpPr>
        <p:sp>
          <p:nvSpPr>
            <p:cNvPr id="4" name="Rectangle 3"/>
            <p:cNvSpPr>
              <a:spLocks noChangeArrowheads="1"/>
            </p:cNvSpPr>
            <p:nvPr/>
          </p:nvSpPr>
          <p:spPr bwMode="auto">
            <a:xfrm>
              <a:off x="1447800" y="1676463"/>
              <a:ext cx="7696200" cy="831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[</a:t>
              </a:r>
              <a:r>
                <a:rPr kumimoji="1" lang="en-US" altLang="zh-CN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18    68    </a:t>
              </a:r>
              <a:r>
                <a:rPr kumimoji="1" lang="en-US" altLang="zh-CN" sz="2400" b="1" dirty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</a:t>
              </a:r>
              <a:r>
                <a:rPr kumimoji="1" lang="en-US" altLang="zh-CN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69    23    11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]  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70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  [</a:t>
              </a:r>
              <a:r>
                <a:rPr kumimoji="1" lang="en-US" altLang="zh-CN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93    73  100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]</a:t>
              </a:r>
            </a:p>
          </p:txBody>
        </p:sp>
        <p:grpSp>
          <p:nvGrpSpPr>
            <p:cNvPr id="5" name="组合 3"/>
            <p:cNvGrpSpPr>
              <a:grpSpLocks/>
            </p:cNvGrpSpPr>
            <p:nvPr/>
          </p:nvGrpSpPr>
          <p:grpSpPr bwMode="auto">
            <a:xfrm>
              <a:off x="6102170" y="2057400"/>
              <a:ext cx="616130" cy="463846"/>
              <a:chOff x="6102170" y="2057400"/>
              <a:chExt cx="616130" cy="463846"/>
            </a:xfrm>
          </p:grpSpPr>
          <p:sp>
            <p:nvSpPr>
              <p:cNvPr id="7" name="Line 5"/>
              <p:cNvSpPr>
                <a:spLocks noChangeShapeType="1"/>
              </p:cNvSpPr>
              <p:nvPr/>
            </p:nvSpPr>
            <p:spPr bwMode="auto">
              <a:xfrm flipV="1">
                <a:off x="6718300" y="2076450"/>
                <a:ext cx="0" cy="381000"/>
              </a:xfrm>
              <a:prstGeom prst="line">
                <a:avLst/>
              </a:prstGeom>
              <a:noFill/>
              <a:ln w="34925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8" name="Text Box 6"/>
              <p:cNvSpPr txBox="1">
                <a:spLocks noChangeArrowheads="1"/>
              </p:cNvSpPr>
              <p:nvPr/>
            </p:nvSpPr>
            <p:spPr bwMode="auto">
              <a:xfrm>
                <a:off x="6102170" y="2057400"/>
                <a:ext cx="54006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46800" rIns="0" bIns="4680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r" eaLnBrk="1" hangingPunct="1">
                  <a:spcBef>
                    <a:spcPct val="50000"/>
                  </a:spcBef>
                </a:pPr>
                <a:r>
                  <a:rPr kumimoji="1" lang="en-US" altLang="zh-CN" sz="2400" b="1">
                    <a:solidFill>
                      <a:schemeClr val="tx2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j=6</a:t>
                </a:r>
              </a:p>
            </p:txBody>
          </p:sp>
        </p:grp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603250" y="1447800"/>
              <a:ext cx="838200" cy="8334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zh-CN" altLang="en-US" sz="2400" b="1">
                  <a:latin typeface="楷体" panose="02010609060101010101" pitchFamily="49" charset="-122"/>
                  <a:ea typeface="楷体" panose="02010609060101010101" pitchFamily="49" charset="-122"/>
                </a:rPr>
                <a:t>一趟</a:t>
              </a:r>
            </a:p>
            <a:p>
              <a:pPr eaLnBrk="1" hangingPunct="1"/>
              <a:r>
                <a:rPr kumimoji="1" lang="zh-CN" altLang="en-US" sz="2400" b="1">
                  <a:latin typeface="楷体" panose="02010609060101010101" pitchFamily="49" charset="-122"/>
                  <a:ea typeface="楷体" panose="02010609060101010101" pitchFamily="49" charset="-122"/>
                </a:rPr>
                <a:t>结果</a:t>
              </a:r>
            </a:p>
          </p:txBody>
        </p:sp>
      </p:grpSp>
      <p:grpSp>
        <p:nvGrpSpPr>
          <p:cNvPr id="9" name="Group 14"/>
          <p:cNvGrpSpPr>
            <a:grpSpLocks/>
          </p:cNvGrpSpPr>
          <p:nvPr/>
        </p:nvGrpSpPr>
        <p:grpSpPr bwMode="auto">
          <a:xfrm>
            <a:off x="1558044" y="4896854"/>
            <a:ext cx="9225909" cy="1058863"/>
            <a:chOff x="380" y="3456"/>
            <a:chExt cx="5380" cy="667"/>
          </a:xfrm>
        </p:grpSpPr>
        <p:sp>
          <p:nvSpPr>
            <p:cNvPr id="10" name="Rectangle 15"/>
            <p:cNvSpPr>
              <a:spLocks noChangeArrowheads="1"/>
            </p:cNvSpPr>
            <p:nvPr/>
          </p:nvSpPr>
          <p:spPr bwMode="auto">
            <a:xfrm>
              <a:off x="912" y="3600"/>
              <a:ext cx="4848" cy="5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[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11    18     23    68    69    70    73    93   100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]</a:t>
              </a:r>
            </a:p>
          </p:txBody>
        </p:sp>
        <p:sp>
          <p:nvSpPr>
            <p:cNvPr id="11" name="Text Box 16"/>
            <p:cNvSpPr txBox="1">
              <a:spLocks noChangeArrowheads="1"/>
            </p:cNvSpPr>
            <p:nvPr/>
          </p:nvSpPr>
          <p:spPr bwMode="auto">
            <a:xfrm>
              <a:off x="380" y="3456"/>
              <a:ext cx="528" cy="5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zh-CN" altLang="en-US" sz="2400" b="1">
                  <a:latin typeface="楷体" panose="02010609060101010101" pitchFamily="49" charset="-122"/>
                  <a:ea typeface="楷体" panose="02010609060101010101" pitchFamily="49" charset="-122"/>
                </a:rPr>
                <a:t>最终</a:t>
              </a:r>
            </a:p>
            <a:p>
              <a:pPr eaLnBrk="1" hangingPunct="1"/>
              <a:r>
                <a:rPr kumimoji="1" lang="zh-CN" altLang="en-US" sz="2400" b="1">
                  <a:latin typeface="楷体" panose="02010609060101010101" pitchFamily="49" charset="-122"/>
                  <a:ea typeface="楷体" panose="02010609060101010101" pitchFamily="49" charset="-122"/>
                </a:rPr>
                <a:t>结果</a:t>
              </a:r>
            </a:p>
          </p:txBody>
        </p:sp>
      </p:grp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1558045" y="3220452"/>
            <a:ext cx="9075900" cy="1028700"/>
            <a:chOff x="603250" y="3124200"/>
            <a:chExt cx="9075900" cy="1028700"/>
          </a:xfrm>
        </p:grpSpPr>
        <p:grpSp>
          <p:nvGrpSpPr>
            <p:cNvPr id="13" name="组合 6"/>
            <p:cNvGrpSpPr>
              <a:grpSpLocks/>
            </p:cNvGrpSpPr>
            <p:nvPr/>
          </p:nvGrpSpPr>
          <p:grpSpPr bwMode="auto">
            <a:xfrm>
              <a:off x="603250" y="3124200"/>
              <a:ext cx="9075900" cy="977900"/>
              <a:chOff x="603250" y="3124200"/>
              <a:chExt cx="9075900" cy="977900"/>
            </a:xfrm>
          </p:grpSpPr>
          <p:sp>
            <p:nvSpPr>
              <p:cNvPr id="15" name="Rectangle 9"/>
              <p:cNvSpPr>
                <a:spLocks noChangeArrowheads="1"/>
              </p:cNvSpPr>
              <p:nvPr/>
            </p:nvSpPr>
            <p:spPr bwMode="auto">
              <a:xfrm>
                <a:off x="1447799" y="3352800"/>
                <a:ext cx="8231351" cy="4572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sq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kumimoji="1" lang="zh-CN" altLang="en-US" sz="2400" b="1" dirty="0">
                    <a:latin typeface="楷体" panose="02010609060101010101" pitchFamily="49" charset="-122"/>
                    <a:ea typeface="楷体" panose="02010609060101010101" pitchFamily="49" charset="-122"/>
                  </a:rPr>
                  <a:t> </a:t>
                </a:r>
                <a:r>
                  <a:rPr kumimoji="1" lang="en-US" altLang="zh-CN" sz="2400" b="1" dirty="0">
                    <a:solidFill>
                      <a:srgbClr val="CC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楷体" panose="02010609060101010101" pitchFamily="49" charset="-122"/>
                    <a:ea typeface="楷体" panose="02010609060101010101" pitchFamily="49" charset="-122"/>
                  </a:rPr>
                  <a:t>11    18</a:t>
                </a:r>
                <a:r>
                  <a:rPr kumimoji="1" lang="en-US" altLang="zh-CN" sz="2400" b="1" dirty="0">
                    <a:solidFill>
                      <a:srgbClr val="CC3300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    [</a:t>
                </a:r>
                <a:r>
                  <a:rPr kumimoji="1" lang="en-US" altLang="zh-CN" sz="2400" b="1" dirty="0">
                    <a:latin typeface="楷体" panose="02010609060101010101" pitchFamily="49" charset="-122"/>
                    <a:ea typeface="楷体" panose="02010609060101010101" pitchFamily="49" charset="-122"/>
                  </a:rPr>
                  <a:t>68    23</a:t>
                </a:r>
                <a:r>
                  <a:rPr kumimoji="1" lang="en-US" altLang="zh-CN" sz="2400" b="1" dirty="0">
                    <a:solidFill>
                      <a:srgbClr val="CC3300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]   </a:t>
                </a:r>
                <a:r>
                  <a:rPr kumimoji="1" lang="en-US" altLang="zh-CN" sz="2400" b="1" dirty="0">
                    <a:solidFill>
                      <a:srgbClr val="CC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楷体" panose="02010609060101010101" pitchFamily="49" charset="-122"/>
                    <a:ea typeface="楷体" panose="02010609060101010101" pitchFamily="49" charset="-122"/>
                  </a:rPr>
                  <a:t>69</a:t>
                </a:r>
                <a:r>
                  <a:rPr kumimoji="1" lang="en-US" altLang="zh-CN" sz="2400" b="1" dirty="0">
                    <a:solidFill>
                      <a:srgbClr val="CC3300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    </a:t>
                </a:r>
                <a:r>
                  <a:rPr kumimoji="1" lang="en-US" altLang="zh-CN" sz="2400" b="1" dirty="0">
                    <a:solidFill>
                      <a:srgbClr val="CC33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楷体" panose="02010609060101010101" pitchFamily="49" charset="-122"/>
                    <a:ea typeface="楷体" panose="02010609060101010101" pitchFamily="49" charset="-122"/>
                  </a:rPr>
                  <a:t>70</a:t>
                </a:r>
                <a:r>
                  <a:rPr kumimoji="1" lang="en-US" altLang="zh-CN" sz="2400" b="1" dirty="0">
                    <a:solidFill>
                      <a:srgbClr val="CC3300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   73      93  100</a:t>
                </a:r>
              </a:p>
            </p:txBody>
          </p:sp>
          <p:sp>
            <p:nvSpPr>
              <p:cNvPr id="16" name="Text Box 12"/>
              <p:cNvSpPr txBox="1">
                <a:spLocks noChangeArrowheads="1"/>
              </p:cNvSpPr>
              <p:nvPr/>
            </p:nvSpPr>
            <p:spPr bwMode="auto">
              <a:xfrm>
                <a:off x="5172075" y="3794125"/>
                <a:ext cx="487363" cy="3079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ts val="2400"/>
                  </a:lnSpc>
                </a:pPr>
                <a:r>
                  <a:rPr kumimoji="1" lang="en-US" altLang="zh-CN" sz="2400" b="1">
                    <a:solidFill>
                      <a:schemeClr val="tx2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j=5</a:t>
                </a:r>
              </a:p>
            </p:txBody>
          </p:sp>
          <p:sp>
            <p:nvSpPr>
              <p:cNvPr id="17" name="Text Box 13"/>
              <p:cNvSpPr txBox="1">
                <a:spLocks noChangeArrowheads="1"/>
              </p:cNvSpPr>
              <p:nvPr/>
            </p:nvSpPr>
            <p:spPr bwMode="auto">
              <a:xfrm>
                <a:off x="603250" y="3124200"/>
                <a:ext cx="838200" cy="83317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993366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zh-CN" altLang="en-US" sz="2400" b="1">
                    <a:latin typeface="楷体" panose="02010609060101010101" pitchFamily="49" charset="-122"/>
                    <a:ea typeface="楷体" panose="02010609060101010101" pitchFamily="49" charset="-122"/>
                  </a:rPr>
                  <a:t>三趟</a:t>
                </a:r>
              </a:p>
              <a:p>
                <a:pPr eaLnBrk="1" hangingPunct="1"/>
                <a:r>
                  <a:rPr kumimoji="1" lang="zh-CN" altLang="en-US" sz="2400" b="1">
                    <a:latin typeface="楷体" panose="02010609060101010101" pitchFamily="49" charset="-122"/>
                    <a:ea typeface="楷体" panose="02010609060101010101" pitchFamily="49" charset="-122"/>
                  </a:rPr>
                  <a:t>结果</a:t>
                </a:r>
              </a:p>
            </p:txBody>
          </p:sp>
        </p:grpSp>
        <p:sp>
          <p:nvSpPr>
            <p:cNvPr id="14" name="Line 5"/>
            <p:cNvSpPr>
              <a:spLocks noChangeShapeType="1"/>
            </p:cNvSpPr>
            <p:nvPr/>
          </p:nvSpPr>
          <p:spPr bwMode="auto">
            <a:xfrm flipV="1">
              <a:off x="5742130" y="3771900"/>
              <a:ext cx="0" cy="381000"/>
            </a:xfrm>
            <a:prstGeom prst="line">
              <a:avLst/>
            </a:prstGeom>
            <a:noFill/>
            <a:ln w="349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</p:grpSp>
      <p:grpSp>
        <p:nvGrpSpPr>
          <p:cNvPr id="18" name="组合 17"/>
          <p:cNvGrpSpPr>
            <a:grpSpLocks/>
          </p:cNvGrpSpPr>
          <p:nvPr/>
        </p:nvGrpSpPr>
        <p:grpSpPr bwMode="auto">
          <a:xfrm>
            <a:off x="1558045" y="2382252"/>
            <a:ext cx="9225912" cy="1120775"/>
            <a:chOff x="603250" y="2286000"/>
            <a:chExt cx="8540750" cy="1121071"/>
          </a:xfrm>
        </p:grpSpPr>
        <p:sp>
          <p:nvSpPr>
            <p:cNvPr id="19" name="Rectangle 26"/>
            <p:cNvSpPr>
              <a:spLocks noChangeArrowheads="1"/>
            </p:cNvSpPr>
            <p:nvPr/>
          </p:nvSpPr>
          <p:spPr bwMode="auto">
            <a:xfrm>
              <a:off x="1447800" y="2514660"/>
              <a:ext cx="7696200" cy="4617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[</a:t>
              </a:r>
              <a:r>
                <a:rPr kumimoji="1" lang="en-US" altLang="zh-CN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11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]  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18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   [</a:t>
              </a:r>
              <a:r>
                <a:rPr kumimoji="1" lang="en-US" altLang="zh-CN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69    23    68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]  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70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  [</a:t>
              </a:r>
              <a:r>
                <a:rPr kumimoji="1" lang="en-US" altLang="zh-CN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73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]   93 [100]</a:t>
              </a:r>
            </a:p>
          </p:txBody>
        </p:sp>
        <p:sp>
          <p:nvSpPr>
            <p:cNvPr id="20" name="Text Box 30"/>
            <p:cNvSpPr txBox="1">
              <a:spLocks noChangeArrowheads="1"/>
            </p:cNvSpPr>
            <p:nvPr/>
          </p:nvSpPr>
          <p:spPr bwMode="auto">
            <a:xfrm>
              <a:off x="603250" y="2286000"/>
              <a:ext cx="838200" cy="8333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zh-CN" altLang="en-US" sz="2400" b="1">
                  <a:latin typeface="楷体" panose="02010609060101010101" pitchFamily="49" charset="-122"/>
                  <a:ea typeface="楷体" panose="02010609060101010101" pitchFamily="49" charset="-122"/>
                </a:rPr>
                <a:t>二趟</a:t>
              </a:r>
            </a:p>
            <a:p>
              <a:pPr eaLnBrk="1" hangingPunct="1"/>
              <a:r>
                <a:rPr kumimoji="1" lang="zh-CN" altLang="en-US" sz="2400" b="1">
                  <a:latin typeface="楷体" panose="02010609060101010101" pitchFamily="49" charset="-122"/>
                  <a:ea typeface="楷体" panose="02010609060101010101" pitchFamily="49" charset="-122"/>
                </a:rPr>
                <a:t>结果</a:t>
              </a:r>
            </a:p>
          </p:txBody>
        </p:sp>
        <p:sp>
          <p:nvSpPr>
            <p:cNvPr id="21" name="Text Box 33"/>
            <p:cNvSpPr txBox="1">
              <a:spLocks noChangeArrowheads="1"/>
            </p:cNvSpPr>
            <p:nvPr/>
          </p:nvSpPr>
          <p:spPr bwMode="auto">
            <a:xfrm>
              <a:off x="7415020" y="3003550"/>
              <a:ext cx="503238" cy="3079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0033CC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>
                <a:lnSpc>
                  <a:spcPts val="2400"/>
                </a:lnSpc>
              </a:pPr>
              <a:r>
                <a:rPr kumimoji="1" lang="en-US" altLang="zh-CN" sz="2400" b="1" dirty="0">
                  <a:solidFill>
                    <a:schemeClr val="tx2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j=8</a:t>
              </a:r>
            </a:p>
          </p:txBody>
        </p:sp>
        <p:sp>
          <p:nvSpPr>
            <p:cNvPr id="22" name="Line 5"/>
            <p:cNvSpPr>
              <a:spLocks noChangeShapeType="1"/>
            </p:cNvSpPr>
            <p:nvPr/>
          </p:nvSpPr>
          <p:spPr bwMode="auto">
            <a:xfrm flipV="1">
              <a:off x="7996782" y="2933700"/>
              <a:ext cx="0" cy="381000"/>
            </a:xfrm>
            <a:prstGeom prst="line">
              <a:avLst/>
            </a:prstGeom>
            <a:noFill/>
            <a:ln w="34925" cap="sq">
              <a:solidFill>
                <a:srgbClr val="FF0000"/>
              </a:solidFill>
              <a:round/>
              <a:headEnd type="none" w="sm" len="sm"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>
                <a:ea typeface="楷体" panose="02010609060101010101" pitchFamily="49" charset="-122"/>
              </a:endParaRPr>
            </a:p>
          </p:txBody>
        </p:sp>
        <p:grpSp>
          <p:nvGrpSpPr>
            <p:cNvPr id="23" name="组合 39"/>
            <p:cNvGrpSpPr>
              <a:grpSpLocks/>
            </p:cNvGrpSpPr>
            <p:nvPr/>
          </p:nvGrpSpPr>
          <p:grpSpPr bwMode="auto">
            <a:xfrm>
              <a:off x="2231740" y="2943225"/>
              <a:ext cx="616130" cy="463846"/>
              <a:chOff x="6102170" y="2057400"/>
              <a:chExt cx="616130" cy="463846"/>
            </a:xfrm>
          </p:grpSpPr>
          <p:sp>
            <p:nvSpPr>
              <p:cNvPr id="24" name="Line 5"/>
              <p:cNvSpPr>
                <a:spLocks noChangeShapeType="1"/>
              </p:cNvSpPr>
              <p:nvPr/>
            </p:nvSpPr>
            <p:spPr bwMode="auto">
              <a:xfrm flipV="1">
                <a:off x="6718300" y="2076450"/>
                <a:ext cx="0" cy="381000"/>
              </a:xfrm>
              <a:prstGeom prst="line">
                <a:avLst/>
              </a:prstGeom>
              <a:noFill/>
              <a:ln w="34925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25" name="Text Box 6"/>
              <p:cNvSpPr txBox="1">
                <a:spLocks noChangeArrowheads="1"/>
              </p:cNvSpPr>
              <p:nvPr/>
            </p:nvSpPr>
            <p:spPr bwMode="auto">
              <a:xfrm>
                <a:off x="6102170" y="2057400"/>
                <a:ext cx="54006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46800" rIns="0" bIns="4680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r" eaLnBrk="1" hangingPunct="1">
                  <a:spcBef>
                    <a:spcPct val="50000"/>
                  </a:spcBef>
                </a:pPr>
                <a:r>
                  <a:rPr kumimoji="1" lang="en-US" altLang="zh-CN" sz="2400" b="1">
                    <a:solidFill>
                      <a:schemeClr val="tx2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j=2</a:t>
                </a:r>
              </a:p>
            </p:txBody>
          </p:sp>
        </p:grpSp>
      </p:grpSp>
      <p:grpSp>
        <p:nvGrpSpPr>
          <p:cNvPr id="26" name="组合 25"/>
          <p:cNvGrpSpPr>
            <a:grpSpLocks/>
          </p:cNvGrpSpPr>
          <p:nvPr/>
        </p:nvGrpSpPr>
        <p:grpSpPr bwMode="auto">
          <a:xfrm>
            <a:off x="1558045" y="4058652"/>
            <a:ext cx="9374996" cy="1149350"/>
            <a:chOff x="603250" y="3962400"/>
            <a:chExt cx="9374996" cy="1149646"/>
          </a:xfrm>
        </p:grpSpPr>
        <p:sp>
          <p:nvSpPr>
            <p:cNvPr id="27" name="Rectangle 19"/>
            <p:cNvSpPr>
              <a:spLocks noChangeArrowheads="1"/>
            </p:cNvSpPr>
            <p:nvPr/>
          </p:nvSpPr>
          <p:spPr bwMode="auto">
            <a:xfrm>
              <a:off x="1447799" y="4191059"/>
              <a:ext cx="8530447" cy="4573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sq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kumimoji="1" lang="zh-CN" altLang="en-US" sz="24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11    18    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[</a:t>
              </a:r>
              <a:r>
                <a:rPr kumimoji="1" lang="en-US" altLang="zh-CN" sz="24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23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]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   68    69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  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70</a:t>
              </a:r>
              <a:r>
                <a:rPr kumimoji="1" lang="en-US" altLang="zh-CN" sz="2400" b="1" dirty="0">
                  <a:solidFill>
                    <a:srgbClr val="CC33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  73      </a:t>
              </a:r>
              <a:r>
                <a:rPr kumimoji="1" lang="en-US" altLang="zh-CN" sz="2400" b="1" dirty="0">
                  <a:solidFill>
                    <a:srgbClr val="CC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93  100</a:t>
              </a:r>
            </a:p>
          </p:txBody>
        </p:sp>
        <p:sp>
          <p:nvSpPr>
            <p:cNvPr id="28" name="Text Box 20"/>
            <p:cNvSpPr txBox="1">
              <a:spLocks noChangeArrowheads="1"/>
            </p:cNvSpPr>
            <p:nvPr/>
          </p:nvSpPr>
          <p:spPr bwMode="auto">
            <a:xfrm>
              <a:off x="603250" y="3962400"/>
              <a:ext cx="838200" cy="83339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zh-CN" altLang="en-US" sz="2400" b="1">
                  <a:latin typeface="楷体" panose="02010609060101010101" pitchFamily="49" charset="-122"/>
                  <a:ea typeface="楷体" panose="02010609060101010101" pitchFamily="49" charset="-122"/>
                </a:rPr>
                <a:t>四趟</a:t>
              </a:r>
            </a:p>
            <a:p>
              <a:pPr eaLnBrk="1" hangingPunct="1"/>
              <a:r>
                <a:rPr kumimoji="1" lang="zh-CN" altLang="en-US" sz="2400" b="1">
                  <a:latin typeface="楷体" panose="02010609060101010101" pitchFamily="49" charset="-122"/>
                  <a:ea typeface="楷体" panose="02010609060101010101" pitchFamily="49" charset="-122"/>
                </a:rPr>
                <a:t>结果</a:t>
              </a:r>
            </a:p>
          </p:txBody>
        </p:sp>
        <p:grpSp>
          <p:nvGrpSpPr>
            <p:cNvPr id="29" name="组合 42"/>
            <p:cNvGrpSpPr>
              <a:grpSpLocks/>
            </p:cNvGrpSpPr>
            <p:nvPr/>
          </p:nvGrpSpPr>
          <p:grpSpPr bwMode="auto">
            <a:xfrm>
              <a:off x="4173860" y="4648200"/>
              <a:ext cx="616130" cy="463846"/>
              <a:chOff x="6102170" y="2057400"/>
              <a:chExt cx="616130" cy="463846"/>
            </a:xfrm>
          </p:grpSpPr>
          <p:sp>
            <p:nvSpPr>
              <p:cNvPr id="30" name="Line 5"/>
              <p:cNvSpPr>
                <a:spLocks noChangeShapeType="1"/>
              </p:cNvSpPr>
              <p:nvPr/>
            </p:nvSpPr>
            <p:spPr bwMode="auto">
              <a:xfrm flipV="1">
                <a:off x="6718300" y="2076450"/>
                <a:ext cx="0" cy="381000"/>
              </a:xfrm>
              <a:prstGeom prst="line">
                <a:avLst/>
              </a:prstGeom>
              <a:noFill/>
              <a:ln w="34925" cap="sq">
                <a:solidFill>
                  <a:srgbClr val="FF0000"/>
                </a:solidFill>
                <a:round/>
                <a:headEnd type="none" w="sm" len="sm"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>
                <a:spAutoFit/>
              </a:bodyPr>
              <a:lstStyle/>
              <a:p>
                <a:endParaRPr lang="zh-CN" altLang="en-US">
                  <a:ea typeface="楷体" panose="02010609060101010101" pitchFamily="49" charset="-122"/>
                </a:endParaRPr>
              </a:p>
            </p:txBody>
          </p:sp>
          <p:sp>
            <p:nvSpPr>
              <p:cNvPr id="31" name="Text Box 6"/>
              <p:cNvSpPr txBox="1">
                <a:spLocks noChangeArrowheads="1"/>
              </p:cNvSpPr>
              <p:nvPr/>
            </p:nvSpPr>
            <p:spPr bwMode="auto">
              <a:xfrm>
                <a:off x="6102170" y="2057400"/>
                <a:ext cx="540060" cy="4638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31750" cap="sq">
                    <a:solidFill>
                      <a:srgbClr val="0033CC"/>
                    </a:solidFill>
                    <a:miter lim="800000"/>
                    <a:headEnd type="none" w="sm" len="sm"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46800" rIns="0" bIns="4680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r" eaLnBrk="1" hangingPunct="1">
                  <a:spcBef>
                    <a:spcPct val="50000"/>
                  </a:spcBef>
                </a:pPr>
                <a:r>
                  <a:rPr kumimoji="1" lang="en-US" altLang="zh-CN" sz="2400" b="1">
                    <a:solidFill>
                      <a:schemeClr val="tx2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j=4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0894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35447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快速排序算法总结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715021" y="1110281"/>
            <a:ext cx="10360906" cy="54864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200"/>
              </a:lnSpc>
              <a:spcBef>
                <a:spcPts val="1800"/>
              </a:spcBef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最坏情况的</a:t>
            </a: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时间复杂性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: 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baseline="30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</a:t>
            </a:r>
          </a:p>
          <a:p>
            <a:pPr>
              <a:lnSpc>
                <a:spcPts val="4200"/>
              </a:lnSpc>
              <a:spcBef>
                <a:spcPts val="0"/>
              </a:spcBef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最好和平均情况的</a:t>
            </a: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时间复杂性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: 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log</a:t>
            </a:r>
            <a:r>
              <a:rPr lang="en-US" altLang="zh-CN" b="1" baseline="-25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</a:t>
            </a:r>
            <a:endParaRPr lang="zh-CN" altLang="en-US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ts val="4200"/>
              </a:lnSpc>
              <a:spcBef>
                <a:spcPts val="0"/>
              </a:spcBef>
              <a:defRPr/>
            </a:pPr>
            <a:r>
              <a:rPr lang="zh-CN" altLang="en-US" b="1" dirty="0">
                <a:solidFill>
                  <a:srgbClr val="00B05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辅助空间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：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(log</a:t>
            </a:r>
            <a:r>
              <a:rPr lang="en-US" altLang="zh-CN" b="1" baseline="-25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 .</a:t>
            </a:r>
          </a:p>
          <a:p>
            <a:pPr>
              <a:lnSpc>
                <a:spcPts val="4200"/>
              </a:lnSpc>
              <a:spcBef>
                <a:spcPts val="0"/>
              </a:spcBef>
              <a:defRPr/>
            </a:pPr>
            <a:r>
              <a:rPr lang="zh-CN" altLang="en-US" b="1" dirty="0">
                <a:solidFill>
                  <a:srgbClr val="00B05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稳定性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：快速排序是</a:t>
            </a:r>
            <a:r>
              <a:rPr lang="zh-CN" altLang="en-US" b="1" dirty="0">
                <a:solidFill>
                  <a:srgbClr val="00B05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不稳定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的排序方法。</a:t>
            </a:r>
          </a:p>
          <a:p>
            <a:pPr algn="just">
              <a:lnSpc>
                <a:spcPts val="4200"/>
              </a:lnSpc>
              <a:spcBef>
                <a:spcPts val="0"/>
              </a:spcBef>
              <a:defRPr/>
            </a:pPr>
            <a:r>
              <a:rPr lang="zh-CN" altLang="en-US" b="1" dirty="0">
                <a:solidFill>
                  <a:srgbClr val="00B05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快速排序方法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对于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较大的平均情况而言，是目前内部排序中最快的排序方法。但当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很小时，这种排序方法往往比其它简单排序方法还慢。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859800" y="5094513"/>
            <a:ext cx="5955476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课后阅读：</a:t>
            </a:r>
            <a:r>
              <a:rPr lang="zh-CN" altLang="en-US" sz="28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时间复杂性如何得出的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495714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选择排序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97899" y="1494984"/>
            <a:ext cx="9791855" cy="51927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500"/>
              </a:lnSpc>
              <a:spcBef>
                <a:spcPts val="2400"/>
              </a:spcBef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思想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：</a:t>
            </a:r>
            <a:b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</a:b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对待排序的文件进行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1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次</a:t>
            </a:r>
            <a:r>
              <a:rPr lang="zh-CN" altLang="en-US" b="1" dirty="0">
                <a:solidFill>
                  <a:srgbClr val="00B05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选择操作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，其中第 </a:t>
            </a:r>
            <a:r>
              <a:rPr lang="en-US" altLang="zh-CN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次</a:t>
            </a:r>
            <a:r>
              <a:rPr lang="zh-CN" altLang="en-US" b="1" dirty="0">
                <a:solidFill>
                  <a:srgbClr val="00B05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选择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第 </a:t>
            </a:r>
            <a:r>
              <a:rPr lang="en-US" altLang="zh-CN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小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或大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的记录放在第 </a:t>
            </a:r>
            <a:r>
              <a:rPr lang="en-US" altLang="zh-CN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个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或第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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个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位置上。</a:t>
            </a:r>
          </a:p>
          <a:p>
            <a:pPr marL="0" indent="0">
              <a:lnSpc>
                <a:spcPts val="4500"/>
              </a:lnSpc>
              <a:spcBef>
                <a:spcPts val="0"/>
              </a:spcBef>
              <a:buFont typeface="Wingdings" panose="05000000000000000000" pitchFamily="2" charset="2"/>
              <a:buNone/>
              <a:defRPr/>
            </a:pPr>
            <a:endParaRPr lang="en-US" altLang="zh-CN" sz="1800" b="1" dirty="0">
              <a:solidFill>
                <a:srgbClr val="FFFF00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marL="0" indent="0">
              <a:lnSpc>
                <a:spcPts val="4500"/>
              </a:lnSpc>
              <a:spcBef>
                <a:spcPts val="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3200" b="1" dirty="0">
                <a:solidFill>
                  <a:srgbClr val="0070C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直接选择排序</a:t>
            </a:r>
            <a:endParaRPr lang="en-US" altLang="zh-CN" sz="3200" b="1" dirty="0">
              <a:solidFill>
                <a:srgbClr val="0070C0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marL="0" indent="0">
              <a:lnSpc>
                <a:spcPts val="4500"/>
              </a:lnSpc>
              <a:spcBef>
                <a:spcPts val="0"/>
              </a:spcBef>
              <a:buFont typeface="Wingdings" panose="05000000000000000000" pitchFamily="2" charset="2"/>
              <a:buNone/>
              <a:defRPr/>
            </a:pPr>
            <a:r>
              <a:rPr lang="zh-CN" altLang="en-US" sz="3200" b="1" dirty="0">
                <a:solidFill>
                  <a:srgbClr val="0070C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堆排序</a:t>
            </a:r>
          </a:p>
        </p:txBody>
      </p:sp>
    </p:spTree>
    <p:extLst>
      <p:ext uri="{BB962C8B-B14F-4D97-AF65-F5344CB8AC3E}">
        <p14:creationId xmlns:p14="http://schemas.microsoft.com/office/powerpoint/2010/main" val="3830178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直接选择排序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772790" y="749479"/>
            <a:ext cx="8748713" cy="51752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Monotype Sorts" pitchFamily="2" charset="2"/>
              <a:buNone/>
              <a:defRPr/>
            </a:pPr>
            <a:endParaRPr lang="en-GB" altLang="zh-CN" sz="1800" dirty="0">
              <a:solidFill>
                <a:schemeClr val="tx2"/>
              </a:solidFill>
              <a:ea typeface="楷体" panose="02010609060101010101" pitchFamily="49" charset="-122"/>
            </a:endParaRPr>
          </a:p>
          <a:p>
            <a:pPr>
              <a:lnSpc>
                <a:spcPts val="4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zh-CN" altLang="en-US" b="1" dirty="0">
                <a:solidFill>
                  <a:schemeClr val="tx2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直接选择排序思想：</a:t>
            </a:r>
          </a:p>
          <a:p>
            <a:pPr marL="0" indent="0">
              <a:lnSpc>
                <a:spcPts val="4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选择第 </a:t>
            </a:r>
            <a:r>
              <a:rPr lang="en-US" altLang="zh-CN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GB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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1, 2, …,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大的记录的具体办法：在剩余的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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个记录中进行一趟比较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确定出第 </a:t>
            </a:r>
            <a:r>
              <a:rPr lang="en-US" altLang="zh-CN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大的记录，放在第 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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个位置上。      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  <a:defRPr/>
            </a:pPr>
            <a:r>
              <a:rPr lang="en-US" altLang="zh-CN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             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17     78     6     54     34      38</a:t>
            </a:r>
            <a:endParaRPr lang="zh-CN" altLang="en-US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ct val="120000"/>
              </a:lnSpc>
              <a:buFont typeface="Monotype Sorts" pitchFamily="2" charset="2"/>
              <a:buNone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             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17     38     6     54     34      </a:t>
            </a:r>
            <a:r>
              <a:rPr lang="en-US" altLang="zh-CN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78</a:t>
            </a:r>
          </a:p>
          <a:p>
            <a:pPr>
              <a:lnSpc>
                <a:spcPct val="120000"/>
              </a:lnSpc>
              <a:buFont typeface="Monotype Sorts" pitchFamily="2" charset="2"/>
              <a:buNone/>
              <a:defRPr/>
            </a:pP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             17     38     6     34     </a:t>
            </a:r>
            <a:r>
              <a:rPr lang="en-US" altLang="zh-CN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54 </a:t>
            </a:r>
            <a:r>
              <a:rPr lang="en-US" altLang="zh-CN" b="1" dirty="0">
                <a:solidFill>
                  <a:srgbClr val="FFFF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    </a:t>
            </a:r>
            <a:r>
              <a:rPr lang="en-US" altLang="zh-CN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78</a:t>
            </a:r>
          </a:p>
        </p:txBody>
      </p:sp>
    </p:spTree>
    <p:extLst>
      <p:ext uri="{BB962C8B-B14F-4D97-AF65-F5344CB8AC3E}">
        <p14:creationId xmlns:p14="http://schemas.microsoft.com/office/powerpoint/2010/main" val="164183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4770544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多趟直接选择排序过程示例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038911" y="1372746"/>
            <a:ext cx="62880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(1)   (2)   (3)   (4)   (5)   (6)</a:t>
            </a:r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5" name="Text Box 4"/>
          <p:cNvSpPr>
            <a:spLocks noChangeArrowheads="1"/>
          </p:cNvSpPr>
          <p:nvPr/>
        </p:nvSpPr>
        <p:spPr bwMode="auto">
          <a:xfrm>
            <a:off x="1849998" y="1296546"/>
            <a:ext cx="457200" cy="586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32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i</a:t>
            </a:r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1545198" y="1906146"/>
            <a:ext cx="7620000" cy="0"/>
          </a:xfrm>
          <a:prstGeom prst="line">
            <a:avLst/>
          </a:prstGeom>
          <a:noFill/>
          <a:ln w="57150" cmpd="thinThick">
            <a:solidFill>
              <a:srgbClr val="9933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7" name="Text Box 6"/>
          <p:cNvSpPr>
            <a:spLocks noChangeArrowheads="1"/>
          </p:cNvSpPr>
          <p:nvPr/>
        </p:nvSpPr>
        <p:spPr bwMode="auto">
          <a:xfrm>
            <a:off x="8515911" y="1389292"/>
            <a:ext cx="2156518" cy="463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400" b="1" dirty="0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t</a:t>
            </a:r>
            <a:r>
              <a:rPr lang="zh-CN" altLang="en-US" sz="2400" b="1" dirty="0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（第</a:t>
            </a:r>
            <a:r>
              <a:rPr lang="en-US" altLang="zh-CN" sz="2400" b="1" dirty="0" err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i</a:t>
            </a:r>
            <a:r>
              <a:rPr lang="zh-CN" altLang="en-US" sz="2400" b="1" dirty="0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大元素）</a:t>
            </a:r>
            <a:endParaRPr lang="zh-CN" altLang="en-US" sz="2400" b="1" dirty="0">
              <a:ea typeface="楷体" panose="02010609060101010101" pitchFamily="49" charset="-122"/>
            </a:endParaRPr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 flipH="1">
            <a:off x="8311123" y="1520384"/>
            <a:ext cx="15875" cy="4205287"/>
          </a:xfrm>
          <a:prstGeom prst="line">
            <a:avLst/>
          </a:prstGeom>
          <a:noFill/>
          <a:ln w="28575" cap="sq">
            <a:solidFill>
              <a:srgbClr val="9933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9" name="Text Box 8"/>
          <p:cNvSpPr>
            <a:spLocks noChangeArrowheads="1"/>
          </p:cNvSpPr>
          <p:nvPr/>
        </p:nvSpPr>
        <p:spPr bwMode="auto">
          <a:xfrm>
            <a:off x="2002398" y="3049146"/>
            <a:ext cx="181822" cy="586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 sz="3200" b="1">
              <a:solidFill>
                <a:srgbClr val="000000"/>
              </a:solidFill>
              <a:latin typeface="楷体" panose="02010609060101010101" pitchFamily="49" charset="-122"/>
              <a:ea typeface="楷体" panose="02010609060101010101" pitchFamily="49" charset="-122"/>
              <a:sym typeface="幼圆" panose="02010509060101010101" pitchFamily="49" charset="-122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45198" y="2668146"/>
            <a:ext cx="7467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1     [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21  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25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08  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25*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16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]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</a:t>
            </a:r>
            <a:r>
              <a:rPr lang="en-US" altLang="zh-CN" sz="2400" b="1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49  </a:t>
            </a:r>
            <a:r>
              <a:rPr lang="en-US" altLang="zh-CN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</a:t>
            </a:r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545198" y="3430146"/>
            <a:ext cx="7620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</a:t>
            </a:r>
            <a:r>
              <a:rPr lang="zh-CN" altLang="en-US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  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[21    16   </a:t>
            </a:r>
            <a:r>
              <a:rPr lang="en-US" altLang="zh-CN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08</a:t>
            </a:r>
            <a:r>
              <a:rPr lang="en-US" altLang="zh-CN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25*]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</a:t>
            </a:r>
            <a:r>
              <a:rPr lang="en-US" altLang="zh-CN" sz="2400" b="1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25 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49  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4</a:t>
            </a:r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45198" y="4115946"/>
            <a:ext cx="7543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3 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[21    16    08]   </a:t>
            </a:r>
            <a:r>
              <a:rPr lang="en-US" altLang="zh-CN" sz="2400" b="1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25*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25    49</a:t>
            </a:r>
            <a:r>
              <a:rPr lang="en-US" altLang="zh-CN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1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</a:t>
            </a:r>
            <a:endParaRPr lang="zh-CN" altLang="en-US" b="1">
              <a:ea typeface="楷体" panose="02010609060101010101" pitchFamily="49" charset="-122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545198" y="5335146"/>
            <a:ext cx="7696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5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 [08]</a:t>
            </a:r>
            <a:r>
              <a:rPr lang="en-US" altLang="zh-CN" sz="2400" b="1">
                <a:solidFill>
                  <a:srgbClr val="6600CC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 </a:t>
            </a:r>
            <a:r>
              <a:rPr lang="en-US" altLang="zh-CN" sz="2400" b="1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16 </a:t>
            </a:r>
            <a:r>
              <a:rPr lang="en-US" altLang="zh-CN" sz="2400" b="1">
                <a:solidFill>
                  <a:srgbClr val="6600CC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21</a:t>
            </a:r>
            <a:r>
              <a:rPr lang="en-US" altLang="zh-CN" sz="2400" b="1">
                <a:solidFill>
                  <a:srgbClr val="6600CC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25*   25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</a:t>
            </a:r>
            <a:r>
              <a:rPr lang="en-US" altLang="zh-CN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49</a:t>
            </a:r>
            <a:endParaRPr lang="en-US" altLang="zh-CN" sz="2400" b="1">
              <a:solidFill>
                <a:srgbClr val="FFFF00"/>
              </a:solidFill>
              <a:latin typeface="楷体" panose="02010609060101010101" pitchFamily="49" charset="-122"/>
              <a:ea typeface="楷体" panose="02010609060101010101" pitchFamily="49" charset="-122"/>
              <a:sym typeface="幼圆" panose="02010509060101010101" pitchFamily="49" charset="-122"/>
            </a:endParaRPr>
          </a:p>
        </p:txBody>
      </p: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1697598" y="1982346"/>
            <a:ext cx="7315200" cy="649288"/>
            <a:chOff x="0" y="0"/>
            <a:chExt cx="4608" cy="409"/>
          </a:xfrm>
        </p:grpSpPr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288" y="48"/>
              <a:ext cx="432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   </a:t>
              </a:r>
              <a:r>
                <a:rPr lang="en-US" altLang="zh-CN" sz="2400" b="1">
                  <a:solidFill>
                    <a:srgbClr val="C60C19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[</a:t>
              </a: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21   </a:t>
              </a:r>
              <a:r>
                <a:rPr lang="en-US" altLang="zh-CN" sz="2400" b="1">
                  <a:solidFill>
                    <a:srgbClr val="C60C19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25   </a:t>
              </a: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49    </a:t>
              </a:r>
              <a:r>
                <a:rPr lang="en-US" altLang="zh-CN" sz="2400" b="1">
                  <a:solidFill>
                    <a:srgbClr val="C60C19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25*</a:t>
              </a: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  16    08</a:t>
              </a:r>
              <a:r>
                <a:rPr lang="en-US" altLang="zh-CN" sz="2400" b="1">
                  <a:solidFill>
                    <a:srgbClr val="C60C19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]   3</a:t>
              </a:r>
              <a:r>
                <a:rPr lang="en-US" altLang="zh-CN" sz="24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 </a:t>
              </a:r>
              <a:endParaRPr lang="en-US" altLang="zh-CN" sz="2400" b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endParaRPr>
            </a:p>
          </p:txBody>
        </p:sp>
        <p:sp>
          <p:nvSpPr>
            <p:cNvPr id="16" name="Text Box 15"/>
            <p:cNvSpPr>
              <a:spLocks noChangeArrowheads="1"/>
            </p:cNvSpPr>
            <p:nvPr/>
          </p:nvSpPr>
          <p:spPr bwMode="auto">
            <a:xfrm>
              <a:off x="0" y="0"/>
              <a:ext cx="480" cy="4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初始序列</a:t>
              </a:r>
              <a:endParaRPr lang="zh-CN" altLang="en-US" b="1">
                <a:ea typeface="楷体" panose="02010609060101010101" pitchFamily="49" charset="-122"/>
              </a:endParaRPr>
            </a:p>
          </p:txBody>
        </p:sp>
      </p:grp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545198" y="4725546"/>
            <a:ext cx="7543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4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 [08    16]</a:t>
            </a:r>
            <a:r>
              <a:rPr lang="en-US" altLang="zh-CN" sz="2400" b="1">
                <a:solidFill>
                  <a:srgbClr val="6600CC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</a:t>
            </a:r>
            <a:r>
              <a:rPr lang="en-US" altLang="zh-CN" sz="2400" b="1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21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 25*  </a:t>
            </a:r>
            <a:r>
              <a:rPr lang="en-US" altLang="zh-CN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</a:t>
            </a:r>
            <a:r>
              <a:rPr lang="en-US" altLang="zh-CN" sz="2400" b="1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25    49</a:t>
            </a:r>
            <a:r>
              <a:rPr lang="en-US" altLang="zh-CN" sz="2400" b="1">
                <a:solidFill>
                  <a:srgbClr val="993366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  </a:t>
            </a:r>
            <a:r>
              <a:rPr lang="en-US" altLang="zh-CN" sz="2400" b="1">
                <a:solidFill>
                  <a:srgbClr val="C60C19"/>
                </a:solidFill>
                <a:latin typeface="楷体" panose="02010609060101010101" pitchFamily="49" charset="-122"/>
                <a:ea typeface="楷体" panose="02010609060101010101" pitchFamily="49" charset="-122"/>
                <a:sym typeface="幼圆" panose="02010509060101010101" pitchFamily="49" charset="-122"/>
              </a:rPr>
              <a:t> 2 </a:t>
            </a:r>
            <a:endParaRPr lang="zh-CN" altLang="en-US" b="1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203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utoUpdateAnimBg="0"/>
      <p:bldP spid="11" grpId="0" bldLvl="0" autoUpdateAnimBg="0"/>
      <p:bldP spid="12" grpId="0" bldLvl="0" autoUpdateAnimBg="0"/>
      <p:bldP spid="13" grpId="0" bldLvl="0" autoUpdateAnimBg="0"/>
      <p:bldP spid="17" grpId="0" bldLvl="0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981731" y="312954"/>
            <a:ext cx="10369203" cy="615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None/>
            </a:pPr>
            <a:r>
              <a:rPr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   </a:t>
            </a:r>
          </a:p>
          <a:p>
            <a:pPr eaLnBrk="1" hangingPunct="1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</a:pP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直接选择排序的关键词比较次数与记录的初始排列无关。假定整个待排序文件有 </a:t>
            </a:r>
            <a:r>
              <a:rPr lang="en-US" altLang="zh-CN" sz="2800" b="1" i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n 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个记录，则第 </a:t>
            </a:r>
            <a:r>
              <a:rPr lang="en-US" altLang="zh-CN" sz="2800" b="1" i="1" dirty="0" err="1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i</a:t>
            </a:r>
            <a:r>
              <a:rPr lang="en-US" altLang="zh-CN" sz="2800" b="1" i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 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趟选择所需的比较次数是 </a:t>
            </a:r>
            <a:r>
              <a:rPr lang="en-US" altLang="zh-CN" sz="2800" b="1" i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n-</a:t>
            </a:r>
            <a:r>
              <a:rPr lang="en-US" altLang="zh-CN" sz="2800" b="1" i="1" dirty="0" err="1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i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 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次。</a:t>
            </a:r>
            <a:r>
              <a:rPr lang="zh-CN" altLang="en-US" sz="28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总的关键词比较次数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为</a:t>
            </a:r>
          </a:p>
          <a:p>
            <a:pPr eaLnBrk="1" hangingPunct="1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    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(n-1)+(n-2)+</a:t>
            </a:r>
            <a:r>
              <a:rPr lang="en-US" altLang="zh-CN" sz="2800" b="1" dirty="0">
                <a:solidFill>
                  <a:srgbClr val="000000"/>
                </a:solidFill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…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+1= (n-1)n/2</a:t>
            </a:r>
            <a:endParaRPr lang="zh-CN" altLang="en-US" sz="2800" b="1" dirty="0">
              <a:solidFill>
                <a:srgbClr val="000000"/>
              </a:solidFill>
              <a:latin typeface="Times New Roman" panose="02020603050405020304" pitchFamily="18" charset="0"/>
              <a:ea typeface="楷体" panose="02010609060101010101" pitchFamily="49" charset="-122"/>
              <a:cs typeface="仿宋_GB2312"/>
              <a:sym typeface="Times New Roman" panose="02020603050405020304" pitchFamily="18" charset="0"/>
            </a:endParaRPr>
          </a:p>
          <a:p>
            <a:pPr eaLnBrk="1" hangingPunct="1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</a:pP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记录</a:t>
            </a:r>
            <a:r>
              <a:rPr lang="zh-CN" altLang="en-US" sz="28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交换次数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是选择的趟数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Times New Roman" panose="02020603050405020304" pitchFamily="18" charset="0"/>
              </a:rPr>
              <a:t>: n-1.</a:t>
            </a:r>
            <a:endParaRPr lang="zh-CN" altLang="en-US" sz="2800" dirty="0">
              <a:ea typeface="楷体" panose="02010609060101010101" pitchFamily="49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981731" y="3391116"/>
            <a:ext cx="8763000" cy="54864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40000"/>
              </a:spcBef>
              <a:buFont typeface="Monotype Sorts" pitchFamily="2" charset="2"/>
              <a:buNone/>
              <a:defRPr/>
            </a:pPr>
            <a:endParaRPr lang="zh-CN" altLang="en-US" b="1" dirty="0">
              <a:solidFill>
                <a:srgbClr val="FF0000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marL="514350" indent="-514350">
              <a:spcBef>
                <a:spcPct val="40000"/>
              </a:spcBef>
              <a:buFont typeface="+mj-lt"/>
              <a:buAutoNum type="arabicPeriod"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时间复杂度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: </a:t>
            </a:r>
            <a:r>
              <a:rPr lang="en-US" altLang="zh-CN" b="1" i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b="1" i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baseline="30000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包括最好、最坏和平均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en-US" altLang="zh-CN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 </a:t>
            </a:r>
          </a:p>
          <a:p>
            <a:pPr marL="514350" indent="-514350">
              <a:spcBef>
                <a:spcPct val="40000"/>
              </a:spcBef>
              <a:buFont typeface="+mj-lt"/>
              <a:buAutoNum type="arabicPeriod"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稳定性：</a:t>
            </a: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不稳定排序</a:t>
            </a:r>
          </a:p>
          <a:p>
            <a:pPr marL="514350" indent="-514350">
              <a:spcBef>
                <a:spcPct val="40000"/>
              </a:spcBef>
              <a:buFont typeface="+mj-lt"/>
              <a:buAutoNum type="arabicPeriod"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辅助空间： </a:t>
            </a:r>
            <a:r>
              <a:rPr lang="en-US" altLang="zh-CN" b="1" i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(1) . </a:t>
            </a:r>
          </a:p>
          <a:p>
            <a:pPr marL="514350" indent="-514350">
              <a:spcBef>
                <a:spcPct val="40000"/>
              </a:spcBef>
              <a:buFont typeface="+mj-lt"/>
              <a:buAutoNum type="arabicPeriod"/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优点：</a:t>
            </a: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简单、书写容易</a:t>
            </a:r>
          </a:p>
          <a:p>
            <a:pPr>
              <a:spcBef>
                <a:spcPct val="40000"/>
              </a:spcBef>
              <a:buFont typeface="Monotype Sorts" pitchFamily="2" charset="2"/>
              <a:buNone/>
              <a:defRPr/>
            </a:pPr>
            <a:endParaRPr lang="zh-CN" altLang="en-US" b="1" dirty="0">
              <a:solidFill>
                <a:srgbClr val="FF0000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5241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排序的数学性质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935026" y="1029285"/>
            <a:ext cx="10787170" cy="48958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1950" indent="-361950" algn="just">
              <a:lnSpc>
                <a:spcPct val="120000"/>
              </a:lnSpc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在关键词域上定义一个次序关系“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&lt;”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，使得对于任意三个关键词的取值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、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c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，下列性质成立：</a:t>
            </a:r>
          </a:p>
          <a:p>
            <a:pPr marL="361950" indent="-361950" algn="just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Font typeface="Wingdings" panose="05000000000000000000" pitchFamily="2" charset="2"/>
              <a:buAutoNum type="arabicPeriod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在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&lt;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=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&lt;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三个可能性中，有且只有一个可能性成立（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三分律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）；</a:t>
            </a:r>
          </a:p>
          <a:p>
            <a:pPr marL="361950" indent="-361950" algn="just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Font typeface="Wingdings" panose="05000000000000000000" pitchFamily="2" charset="2"/>
              <a:buAutoNum type="arabicPeriod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如果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&lt;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，并且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&lt;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c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，则有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&lt;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c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（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传递性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）。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这两个性质表达了线性次序的数学性质。任何记录集合，如果其关键词具有满足上述两个性质的关系“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&lt;”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，则这些记录可以按照本章给出的排序算法进行排序。这种排序也称作“</a:t>
            </a:r>
            <a:r>
              <a:rPr lang="zh-CN" altLang="en-US" b="1" u="sng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全序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”。只满足性质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的排序，称为“</a:t>
            </a:r>
            <a:r>
              <a:rPr lang="zh-CN" altLang="en-US" b="1" u="sng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半序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”或“</a:t>
            </a:r>
            <a:r>
              <a:rPr lang="zh-CN" altLang="en-US" b="1" u="sng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偏序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</a:rPr>
              <a:t>” 。</a:t>
            </a:r>
          </a:p>
        </p:txBody>
      </p:sp>
    </p:spTree>
    <p:extLst>
      <p:ext uri="{BB962C8B-B14F-4D97-AF65-F5344CB8AC3E}">
        <p14:creationId xmlns:p14="http://schemas.microsoft.com/office/powerpoint/2010/main" val="513826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58094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堆排序</a:t>
            </a:r>
          </a:p>
        </p:txBody>
      </p:sp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1049773" y="1044965"/>
            <a:ext cx="10039905" cy="4783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lang="zh-CN" altLang="en-US" sz="3600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</a:rPr>
              <a:t>堆排序的原理</a:t>
            </a:r>
            <a:endParaRPr lang="en-US" altLang="zh-CN" sz="3600" b="1" dirty="0">
              <a:solidFill>
                <a:srgbClr val="FF0000"/>
              </a:solidFill>
              <a:latin typeface="Times New Roman" pitchFamily="18" charset="0"/>
              <a:ea typeface="楷体" panose="02010609060101010101" pitchFamily="49" charset="-122"/>
            </a:endParaRPr>
          </a:p>
          <a:p>
            <a:pPr marL="457200" indent="-457200">
              <a:lnSpc>
                <a:spcPts val="4300"/>
              </a:lnSpc>
              <a:spcBef>
                <a:spcPts val="0"/>
              </a:spcBef>
              <a:buClr>
                <a:srgbClr val="FFCC00"/>
              </a:buClr>
              <a:buSzPct val="80000"/>
              <a:buFont typeface="Wingdings" pitchFamily="2" charset="2"/>
              <a:buChar char="l"/>
              <a:defRPr/>
            </a:pPr>
            <a:r>
              <a:rPr lang="zh-CN" altLang="en-US" sz="3200" b="1" dirty="0">
                <a:solidFill>
                  <a:srgbClr val="00B050"/>
                </a:solidFill>
                <a:latin typeface="Times New Roman" pitchFamily="18" charset="0"/>
                <a:ea typeface="楷体" panose="02010609060101010101" pitchFamily="49" charset="-122"/>
              </a:rPr>
              <a:t>选择排序的关键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：找最大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或最小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记录</a:t>
            </a:r>
            <a:endParaRPr lang="en-US" altLang="zh-CN" sz="3200" b="1" dirty="0">
              <a:latin typeface="Times New Roman" pitchFamily="18" charset="0"/>
              <a:ea typeface="楷体" panose="02010609060101010101" pitchFamily="49" charset="-122"/>
            </a:endParaRPr>
          </a:p>
          <a:p>
            <a:pPr marL="457200" indent="-457200">
              <a:lnSpc>
                <a:spcPts val="4300"/>
              </a:lnSpc>
              <a:spcBef>
                <a:spcPts val="0"/>
              </a:spcBef>
              <a:buClr>
                <a:srgbClr val="FFCC00"/>
              </a:buClr>
              <a:buSzPct val="80000"/>
              <a:buFont typeface="Wingdings" pitchFamily="2" charset="2"/>
              <a:buChar char="l"/>
              <a:defRPr/>
            </a:pPr>
            <a:r>
              <a:rPr lang="zh-CN" altLang="en-US" sz="3200" b="1" dirty="0">
                <a:solidFill>
                  <a:srgbClr val="00B050"/>
                </a:solidFill>
                <a:latin typeface="Times New Roman" pitchFamily="18" charset="0"/>
                <a:ea typeface="楷体" panose="02010609060101010101" pitchFamily="49" charset="-122"/>
              </a:rPr>
              <a:t>堆排序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：利用</a:t>
            </a:r>
            <a:r>
              <a:rPr lang="zh-CN" altLang="en-US" sz="3200" b="1" dirty="0">
                <a:solidFill>
                  <a:srgbClr val="FFA405"/>
                </a:solidFill>
                <a:latin typeface="Times New Roman" pitchFamily="18" charset="0"/>
                <a:ea typeface="楷体" panose="02010609060101010101" pitchFamily="49" charset="-122"/>
              </a:rPr>
              <a:t>淘汰赛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寻找当前序列中的最大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或最小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记录</a:t>
            </a:r>
          </a:p>
          <a:p>
            <a:pPr marL="457200" indent="-457200">
              <a:lnSpc>
                <a:spcPts val="4300"/>
              </a:lnSpc>
              <a:spcBef>
                <a:spcPts val="0"/>
              </a:spcBef>
              <a:buClr>
                <a:srgbClr val="FFCC00"/>
              </a:buClr>
              <a:buSzPct val="80000"/>
              <a:buFont typeface="Wingdings" pitchFamily="2" charset="2"/>
              <a:buChar char="l"/>
              <a:defRPr/>
            </a:pPr>
            <a:r>
              <a:rPr lang="zh-CN" altLang="en-US" sz="3200" b="1" dirty="0">
                <a:solidFill>
                  <a:srgbClr val="00B050"/>
                </a:solidFill>
                <a:latin typeface="Times New Roman" pitchFamily="18" charset="0"/>
                <a:ea typeface="楷体" panose="02010609060101010101" pitchFamily="49" charset="-122"/>
              </a:rPr>
              <a:t>淘汰赛的思想</a:t>
            </a:r>
            <a:br>
              <a:rPr lang="en-US" altLang="zh-CN" sz="3200" b="1" dirty="0">
                <a:solidFill>
                  <a:srgbClr val="CC3300"/>
                </a:solidFill>
                <a:latin typeface="Times New Roman" pitchFamily="18" charset="0"/>
                <a:ea typeface="楷体" panose="02010609060101010101" pitchFamily="49" charset="-122"/>
              </a:rPr>
            </a:b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n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个选手，两两比赛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,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得到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sym typeface="Symbol" pitchFamily="18" charset="2"/>
              </a:rPr>
              <a:t>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n/2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  <a:sym typeface="Symbol" pitchFamily="18" charset="2"/>
              </a:rPr>
              <a:t>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个优胜者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,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作为第一轮比赛结果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;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然后对这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  <a:sym typeface="Symbol" pitchFamily="18" charset="2"/>
              </a:rPr>
              <a:t>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n/2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  <a:sym typeface="Symbol" pitchFamily="18" charset="2"/>
              </a:rPr>
              <a:t>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个选手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,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再进行两两比赛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, … ,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如此重复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, </a:t>
            </a:r>
            <a:r>
              <a:rPr lang="zh-CN" altLang="en-US" sz="3200" b="1" dirty="0">
                <a:latin typeface="Times New Roman" pitchFamily="18" charset="0"/>
                <a:ea typeface="楷体" panose="02010609060101010101" pitchFamily="49" charset="-122"/>
              </a:rPr>
              <a:t>直到选出一个冠军</a:t>
            </a:r>
            <a:r>
              <a:rPr lang="en-US" altLang="zh-CN" sz="3200" b="1" dirty="0">
                <a:latin typeface="Times New Roman" pitchFamily="18" charset="0"/>
                <a:ea typeface="楷体" panose="02010609060101010101" pitchFamily="49" charset="-122"/>
              </a:rPr>
              <a:t>.</a:t>
            </a:r>
            <a:endParaRPr lang="zh-CN" altLang="en-US" sz="3200" b="1" dirty="0">
              <a:latin typeface="Times New Roman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93521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726540" y="3977417"/>
            <a:ext cx="10340283" cy="252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ts val="4000"/>
              </a:lnSpc>
              <a:buClr>
                <a:srgbClr val="FF0000"/>
              </a:buClr>
              <a:buSzPct val="80000"/>
              <a:buFont typeface="Monotype Sorts"/>
              <a:buChar char="l"/>
            </a:pPr>
            <a:r>
              <a:rPr kumimoji="1"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满二叉树的叶结点，存放待排序记录的关键词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.</a:t>
            </a:r>
            <a:endParaRPr kumimoji="1" lang="zh-CN" altLang="en-US" sz="3000" b="1" dirty="0">
              <a:latin typeface="Times New Roman" panose="02020603050405020304" pitchFamily="18" charset="0"/>
              <a:ea typeface="楷体" panose="02010609060101010101" pitchFamily="49" charset="-122"/>
              <a:cs typeface="仿宋_GB2312"/>
            </a:endParaRPr>
          </a:p>
          <a:p>
            <a:pPr algn="just">
              <a:lnSpc>
                <a:spcPts val="4000"/>
              </a:lnSpc>
              <a:buClr>
                <a:srgbClr val="FF0000"/>
              </a:buClr>
              <a:buSzPct val="80000"/>
              <a:buFont typeface="Monotype Sorts"/>
              <a:buChar char="l"/>
            </a:pPr>
            <a:r>
              <a:rPr kumimoji="1"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如果 </a:t>
            </a:r>
            <a:r>
              <a:rPr kumimoji="1" lang="en-US" altLang="zh-CN" sz="3000" b="1" i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n </a:t>
            </a:r>
            <a:r>
              <a:rPr kumimoji="1"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不是 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2 </a:t>
            </a:r>
            <a:r>
              <a:rPr kumimoji="1"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的 </a:t>
            </a:r>
            <a:r>
              <a:rPr kumimoji="1" lang="en-US" altLang="zh-CN" sz="3000" b="1" i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k </a:t>
            </a:r>
            <a:r>
              <a:rPr kumimoji="1"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次幂，则让叶结点数补足到满足 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2</a:t>
            </a:r>
            <a:r>
              <a:rPr kumimoji="1" lang="en-US" altLang="zh-CN" sz="3600" b="1" i="1" baseline="30000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k</a:t>
            </a:r>
            <a:r>
              <a:rPr kumimoji="1" lang="en-US" altLang="zh-CN" sz="3600" b="1" baseline="30000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Symbol" panose="05050102010706020507" pitchFamily="18" charset="2"/>
              </a:rPr>
              <a:t></a:t>
            </a:r>
            <a:r>
              <a:rPr kumimoji="1" lang="en-US" altLang="zh-CN" sz="3600" b="1" baseline="30000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1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 &lt; </a:t>
            </a:r>
            <a:r>
              <a:rPr kumimoji="1" lang="en-US" altLang="zh-CN" sz="3000" b="1" i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n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 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  <a:sym typeface="Symbol" panose="05050102010706020507" pitchFamily="18" charset="2"/>
              </a:rPr>
              <a:t>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 2</a:t>
            </a:r>
            <a:r>
              <a:rPr kumimoji="1" lang="en-US" altLang="zh-CN" sz="3600" b="1" i="1" baseline="30000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k</a:t>
            </a:r>
            <a:r>
              <a:rPr kumimoji="1" lang="en-US" altLang="zh-CN" sz="3000" b="1" i="1" baseline="30000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 </a:t>
            </a:r>
            <a:r>
              <a:rPr kumimoji="1"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的 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2</a:t>
            </a:r>
            <a:r>
              <a:rPr kumimoji="1" lang="en-US" altLang="zh-CN" sz="3600" b="1" i="1" baseline="30000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k</a:t>
            </a:r>
            <a:r>
              <a:rPr kumimoji="1" lang="en-US" altLang="zh-CN" sz="3000" b="1" i="1" baseline="30000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 </a:t>
            </a:r>
            <a:r>
              <a:rPr kumimoji="1"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个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.</a:t>
            </a:r>
            <a:endParaRPr kumimoji="1" lang="zh-CN" altLang="en-US" sz="3000" b="1" dirty="0">
              <a:latin typeface="Times New Roman" panose="02020603050405020304" pitchFamily="18" charset="0"/>
              <a:ea typeface="楷体" panose="02010609060101010101" pitchFamily="49" charset="-122"/>
              <a:cs typeface="仿宋_GB2312"/>
            </a:endParaRPr>
          </a:p>
          <a:p>
            <a:pPr algn="just">
              <a:lnSpc>
                <a:spcPts val="4000"/>
              </a:lnSpc>
              <a:buClr>
                <a:srgbClr val="FF0000"/>
              </a:buClr>
              <a:buSzPct val="80000"/>
              <a:buFont typeface="Monotype Sorts"/>
              <a:buChar char="l"/>
            </a:pPr>
            <a:r>
              <a:rPr kumimoji="1" lang="zh-CN" altLang="en-US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非叶结点是关键词两两比较的结果，根结点的关键词最大</a:t>
            </a:r>
            <a:r>
              <a:rPr kumimoji="1" lang="en-US" altLang="zh-CN" sz="3000" b="1" dirty="0">
                <a:latin typeface="Times New Roman" panose="02020603050405020304" pitchFamily="18" charset="0"/>
                <a:ea typeface="楷体" panose="02010609060101010101" pitchFamily="49" charset="-122"/>
                <a:cs typeface="仿宋_GB2312"/>
              </a:rPr>
              <a:t>.</a:t>
            </a:r>
            <a:endParaRPr kumimoji="1" lang="zh-CN" altLang="en-US" sz="3000" b="1" dirty="0">
              <a:latin typeface="Times New Roman" panose="02020603050405020304" pitchFamily="18" charset="0"/>
              <a:ea typeface="楷体" panose="02010609060101010101" pitchFamily="49" charset="-122"/>
              <a:cs typeface="仿宋_GB2312"/>
            </a:endParaRP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1558045" y="0"/>
            <a:ext cx="8677275" cy="3627438"/>
            <a:chOff x="336" y="90"/>
            <a:chExt cx="5424" cy="2643"/>
          </a:xfrm>
        </p:grpSpPr>
        <p:sp>
          <p:nvSpPr>
            <p:cNvPr id="5" name="Line 4"/>
            <p:cNvSpPr>
              <a:spLocks noChangeShapeType="1"/>
            </p:cNvSpPr>
            <p:nvPr/>
          </p:nvSpPr>
          <p:spPr bwMode="auto">
            <a:xfrm>
              <a:off x="3120" y="672"/>
              <a:ext cx="1008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" name="Line 5"/>
            <p:cNvSpPr>
              <a:spLocks noChangeShapeType="1"/>
            </p:cNvSpPr>
            <p:nvPr/>
          </p:nvSpPr>
          <p:spPr bwMode="auto">
            <a:xfrm flipV="1">
              <a:off x="1824" y="672"/>
              <a:ext cx="1008" cy="3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 flipH="1">
              <a:off x="3648" y="1104"/>
              <a:ext cx="480" cy="3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1728" y="1104"/>
              <a:ext cx="432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>
              <a:off x="4368" y="1104"/>
              <a:ext cx="480" cy="3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 flipH="1">
              <a:off x="1104" y="1152"/>
              <a:ext cx="432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 flipH="1">
              <a:off x="2016" y="1584"/>
              <a:ext cx="192" cy="52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 flipH="1">
              <a:off x="3264" y="1584"/>
              <a:ext cx="192" cy="52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 flipH="1">
              <a:off x="4608" y="1584"/>
              <a:ext cx="192" cy="52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4992" y="1632"/>
              <a:ext cx="144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4944" y="2064"/>
              <a:ext cx="432" cy="288"/>
            </a:xfrm>
            <a:prstGeom prst="rect">
              <a:avLst/>
            </a:prstGeom>
            <a:gradFill rotWithShape="0">
              <a:gsLst>
                <a:gs pos="0">
                  <a:srgbClr val="990099"/>
                </a:gs>
                <a:gs pos="100000">
                  <a:srgbClr val="990099">
                    <a:gamma/>
                    <a:shade val="46275"/>
                    <a:invGamma/>
                  </a:srgbClr>
                </a:gs>
              </a:gsLst>
              <a:lin ang="2700000" scaled="1"/>
            </a:gra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endParaRPr kumimoji="1" lang="zh-CN" altLang="en-US" sz="2400">
                <a:solidFill>
                  <a:srgbClr val="990099"/>
                </a:solidFill>
                <a:effectDag name="">
                  <a:cont type="tree" name="">
                    <a:effect ref="fillLine"/>
                    <a:outerShdw dist="38100" dir="13500000" algn="br">
                      <a:srgbClr val="E54CE5"/>
                    </a:outerShdw>
                  </a:cont>
                  <a:cont type="tree" name="">
                    <a:effect ref="fillLine"/>
                    <a:outerShdw dist="38100" dir="2700000" algn="tl">
                      <a:srgbClr val="5B005B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16" name="Line 15"/>
            <p:cNvSpPr>
              <a:spLocks noChangeShapeType="1"/>
            </p:cNvSpPr>
            <p:nvPr/>
          </p:nvSpPr>
          <p:spPr bwMode="auto">
            <a:xfrm>
              <a:off x="3648" y="1632"/>
              <a:ext cx="144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auto">
            <a:xfrm>
              <a:off x="2400" y="1632"/>
              <a:ext cx="144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auto">
            <a:xfrm>
              <a:off x="1104" y="1632"/>
              <a:ext cx="144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auto">
            <a:xfrm flipH="1">
              <a:off x="720" y="1584"/>
              <a:ext cx="192" cy="52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2784" y="432"/>
              <a:ext cx="336" cy="33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63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1" name="Text Box 20"/>
            <p:cNvSpPr txBox="1">
              <a:spLocks noChangeArrowheads="1"/>
            </p:cNvSpPr>
            <p:nvPr/>
          </p:nvSpPr>
          <p:spPr bwMode="auto">
            <a:xfrm>
              <a:off x="2539" y="90"/>
              <a:ext cx="862" cy="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1" lang="en-US" altLang="zh-CN" sz="2800" b="1" i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Winner </a:t>
              </a:r>
              <a:endParaRPr kumimoji="1" lang="en-US" altLang="zh-CN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仿宋_GB2312" pitchFamily="49" charset="-122"/>
              </a:endParaRP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1497" y="867"/>
              <a:ext cx="336" cy="33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49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4080" y="864"/>
              <a:ext cx="336" cy="337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63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3360" y="1344"/>
              <a:ext cx="336" cy="337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16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5" name="Oval 24"/>
            <p:cNvSpPr>
              <a:spLocks noChangeArrowheads="1"/>
            </p:cNvSpPr>
            <p:nvPr/>
          </p:nvSpPr>
          <p:spPr bwMode="auto">
            <a:xfrm>
              <a:off x="4704" y="1344"/>
              <a:ext cx="335" cy="337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63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2112" y="1344"/>
              <a:ext cx="335" cy="337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49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>
              <a:off x="816" y="1344"/>
              <a:ext cx="335" cy="337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25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384" y="2064"/>
              <a:ext cx="433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21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1056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25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1680" y="2064"/>
              <a:ext cx="433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49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352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25*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2976" y="2064"/>
              <a:ext cx="433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16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3648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08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4272" y="2064"/>
              <a:ext cx="433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63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5" name="Text Box 34"/>
            <p:cNvSpPr txBox="1">
              <a:spLocks noChangeArrowheads="1"/>
            </p:cNvSpPr>
            <p:nvPr/>
          </p:nvSpPr>
          <p:spPr bwMode="auto">
            <a:xfrm>
              <a:off x="336" y="2400"/>
              <a:ext cx="5424" cy="3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 i="1" dirty="0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 dirty="0">
                  <a:latin typeface="Times New Roman" panose="02020603050405020304" pitchFamily="18" charset="0"/>
                </a:rPr>
                <a:t>[7]  </a:t>
              </a:r>
              <a:r>
                <a:rPr kumimoji="1" lang="en-US" altLang="zh-CN" sz="2400" b="1" i="1" dirty="0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 dirty="0">
                  <a:latin typeface="Times New Roman" panose="02020603050405020304" pitchFamily="18" charset="0"/>
                </a:rPr>
                <a:t>[8]  </a:t>
              </a:r>
              <a:r>
                <a:rPr kumimoji="1" lang="en-US" altLang="zh-CN" sz="2400" b="1" i="1" dirty="0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 dirty="0">
                  <a:latin typeface="Times New Roman" panose="02020603050405020304" pitchFamily="18" charset="0"/>
                </a:rPr>
                <a:t>[9]  </a:t>
              </a:r>
              <a:r>
                <a:rPr kumimoji="1" lang="en-US" altLang="zh-CN" sz="2400" b="1" i="1" dirty="0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 dirty="0">
                  <a:latin typeface="Times New Roman" panose="02020603050405020304" pitchFamily="18" charset="0"/>
                </a:rPr>
                <a:t>[10] </a:t>
              </a:r>
              <a:r>
                <a:rPr kumimoji="1" lang="en-US" altLang="zh-CN" sz="2400" b="1" i="1" dirty="0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 dirty="0">
                  <a:latin typeface="Times New Roman" panose="02020603050405020304" pitchFamily="18" charset="0"/>
                </a:rPr>
                <a:t>[11]  </a:t>
              </a:r>
              <a:r>
                <a:rPr kumimoji="1" lang="en-US" altLang="zh-CN" sz="2400" b="1" i="1" dirty="0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 dirty="0">
                  <a:latin typeface="Times New Roman" panose="02020603050405020304" pitchFamily="18" charset="0"/>
                </a:rPr>
                <a:t>[12]  </a:t>
              </a:r>
              <a:r>
                <a:rPr kumimoji="1" lang="en-US" altLang="zh-CN" sz="2400" b="1" i="1" dirty="0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 dirty="0">
                  <a:latin typeface="Times New Roman" panose="02020603050405020304" pitchFamily="18" charset="0"/>
                </a:rPr>
                <a:t>[13] </a:t>
              </a:r>
              <a:r>
                <a:rPr kumimoji="1" lang="en-US" altLang="zh-CN" sz="2400" b="1" i="1" dirty="0">
                  <a:latin typeface="Times New Roman" panose="02020603050405020304" pitchFamily="18" charset="0"/>
                </a:rPr>
                <a:t> tree</a:t>
              </a:r>
              <a:r>
                <a:rPr kumimoji="1" lang="en-US" altLang="zh-CN" sz="2400" b="1" dirty="0">
                  <a:latin typeface="Times New Roman" panose="02020603050405020304" pitchFamily="18" charset="0"/>
                </a:rPr>
                <a:t>[14]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971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比赛树的概念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948777" y="1564213"/>
            <a:ext cx="9714640" cy="42576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4000"/>
              </a:lnSpc>
              <a:spcBef>
                <a:spcPct val="0"/>
              </a:spcBef>
              <a:buClr>
                <a:schemeClr val="tx1"/>
              </a:buClr>
              <a:buSzPct val="85000"/>
            </a:pP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将每次两两比较的结果中，关键词大者作为优胜者上升到双亲结点，称这种树为</a:t>
            </a:r>
            <a:r>
              <a:rPr lang="zh-CN" altLang="en-US" sz="2900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比赛树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  <a:p>
            <a:pPr algn="just">
              <a:lnSpc>
                <a:spcPts val="4000"/>
              </a:lnSpc>
              <a:spcBef>
                <a:spcPct val="0"/>
              </a:spcBef>
              <a:buClr>
                <a:schemeClr val="tx1"/>
              </a:buClr>
              <a:buSzPct val="85000"/>
            </a:pP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位于最底层的叶结点称做</a:t>
            </a:r>
            <a:r>
              <a:rPr lang="zh-CN" altLang="en-US" sz="2900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比赛树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的</a:t>
            </a:r>
            <a:r>
              <a:rPr lang="zh-CN" altLang="en-US" sz="2900" b="1" dirty="0">
                <a:solidFill>
                  <a:srgbClr val="FFC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外结点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，非叶结点称为</a:t>
            </a:r>
            <a:r>
              <a:rPr lang="zh-CN" altLang="en-US" sz="2900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比赛树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的</a:t>
            </a:r>
            <a:r>
              <a:rPr lang="zh-CN" altLang="en-US" sz="2900" b="1" dirty="0">
                <a:solidFill>
                  <a:srgbClr val="FFC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内结点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. 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每个结点除存放记录的关键词外，还存放该对象在满二叉树中的序号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.</a:t>
            </a:r>
            <a:endParaRPr lang="zh-CN" altLang="en-US" sz="29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just">
              <a:lnSpc>
                <a:spcPts val="4000"/>
              </a:lnSpc>
              <a:spcBef>
                <a:spcPct val="0"/>
              </a:spcBef>
              <a:buClr>
                <a:schemeClr val="tx1"/>
              </a:buClr>
              <a:buSzPct val="85000"/>
            </a:pPr>
            <a:r>
              <a:rPr lang="zh-CN" altLang="en-US" sz="2900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比赛树</a:t>
            </a:r>
            <a:r>
              <a:rPr lang="zh-CN" altLang="en-US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最顶层是树的根，表示最后选出来的具有最大关键词的记录。</a:t>
            </a:r>
          </a:p>
        </p:txBody>
      </p:sp>
    </p:spTree>
    <p:extLst>
      <p:ext uri="{BB962C8B-B14F-4D97-AF65-F5344CB8AC3E}">
        <p14:creationId xmlns:p14="http://schemas.microsoft.com/office/powerpoint/2010/main" val="91480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345616" y="4456662"/>
            <a:ext cx="8692158" cy="163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algn="just" eaLnBrk="0" hangingPunct="0">
              <a:lnSpc>
                <a:spcPts val="4000"/>
              </a:lnSpc>
              <a:buClr>
                <a:schemeClr val="accent2"/>
              </a:buClr>
              <a:buSzPct val="75000"/>
              <a:defRPr/>
            </a:pPr>
            <a:r>
              <a:rPr lang="zh-CN" altLang="en-US" sz="2900" b="1" dirty="0">
                <a:latin typeface="Arial" charset="0"/>
                <a:ea typeface="楷体" panose="02010609060101010101" pitchFamily="49" charset="-122"/>
              </a:rPr>
              <a:t>利用比赛树的排序</a:t>
            </a:r>
            <a:r>
              <a:rPr lang="en-US" altLang="zh-CN" sz="2900" b="1" dirty="0">
                <a:latin typeface="Arial" charset="0"/>
                <a:ea typeface="楷体" panose="02010609060101010101" pitchFamily="49" charset="-122"/>
              </a:rPr>
              <a:t>——</a:t>
            </a:r>
            <a:r>
              <a:rPr lang="zh-CN" altLang="en-US" sz="2900" b="1" dirty="0">
                <a:latin typeface="Arial" charset="0"/>
                <a:ea typeface="楷体" panose="02010609060101010101" pitchFamily="49" charset="-122"/>
              </a:rPr>
              <a:t>第</a:t>
            </a:r>
            <a:r>
              <a:rPr lang="en-US" altLang="zh-CN" sz="2900" b="1" dirty="0">
                <a:latin typeface="Arial" charset="0"/>
                <a:ea typeface="楷体" panose="02010609060101010101" pitchFamily="49" charset="-122"/>
              </a:rPr>
              <a:t>1</a:t>
            </a:r>
            <a:r>
              <a:rPr lang="zh-CN" altLang="en-US" sz="2900" b="1" dirty="0">
                <a:latin typeface="Arial" charset="0"/>
                <a:ea typeface="楷体" panose="02010609060101010101" pitchFamily="49" charset="-122"/>
              </a:rPr>
              <a:t>步</a:t>
            </a:r>
            <a:endParaRPr kumimoji="1" lang="en-US" altLang="zh-CN" sz="2900" b="1" dirty="0">
              <a:latin typeface="Times New Roman" pitchFamily="18" charset="0"/>
              <a:ea typeface="楷体" panose="02010609060101010101" pitchFamily="49" charset="-122"/>
            </a:endParaRPr>
          </a:p>
          <a:p>
            <a:pPr marL="342900" indent="-342900" algn="just" eaLnBrk="0" hangingPunct="0">
              <a:lnSpc>
                <a:spcPts val="4000"/>
              </a:lnSpc>
              <a:buClr>
                <a:schemeClr val="tx1"/>
              </a:buClr>
              <a:buSzPct val="85000"/>
              <a:buFont typeface="Monotype Sorts" pitchFamily="2" charset="2"/>
              <a:buChar char="l"/>
              <a:defRPr/>
            </a:pPr>
            <a:r>
              <a:rPr kumimoji="1" lang="zh-CN" altLang="en-US" sz="2900" b="1" dirty="0">
                <a:latin typeface="Times New Roman" pitchFamily="18" charset="0"/>
                <a:ea typeface="楷体" panose="02010609060101010101" pitchFamily="49" charset="-122"/>
              </a:rPr>
              <a:t>形成初始比赛树（最大关键词上升到根）</a:t>
            </a:r>
          </a:p>
          <a:p>
            <a:pPr marL="342900" indent="-342900" algn="just" eaLnBrk="0" hangingPunct="0">
              <a:lnSpc>
                <a:spcPts val="4000"/>
              </a:lnSpc>
              <a:buClr>
                <a:schemeClr val="tx1"/>
              </a:buClr>
              <a:buSzPct val="85000"/>
              <a:buFont typeface="Monotype Sorts" pitchFamily="2" charset="2"/>
              <a:buChar char="l"/>
              <a:defRPr/>
            </a:pPr>
            <a:r>
              <a:rPr kumimoji="1" lang="zh-CN" altLang="en-US" sz="2900" b="1" dirty="0">
                <a:latin typeface="Times New Roman" pitchFamily="18" charset="0"/>
                <a:ea typeface="楷体" panose="02010609060101010101" pitchFamily="49" charset="-122"/>
              </a:rPr>
              <a:t>得到最大记录</a:t>
            </a:r>
            <a:r>
              <a:rPr kumimoji="1" lang="en-US" altLang="zh-CN" sz="2900" b="1" dirty="0">
                <a:latin typeface="Times New Roman" pitchFamily="18" charset="0"/>
                <a:ea typeface="楷体" panose="02010609060101010101" pitchFamily="49" charset="-122"/>
              </a:rPr>
              <a:t>R[7]</a:t>
            </a:r>
            <a:endParaRPr kumimoji="1" lang="zh-CN" altLang="en-US" sz="2900" b="1" dirty="0">
              <a:latin typeface="Times New Roman" pitchFamily="18" charset="0"/>
              <a:ea typeface="楷体" panose="02010609060101010101" pitchFamily="49" charset="-122"/>
            </a:endParaRP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1297991" y="108499"/>
            <a:ext cx="8610600" cy="4124325"/>
            <a:chOff x="336" y="90"/>
            <a:chExt cx="5424" cy="2598"/>
          </a:xfrm>
        </p:grpSpPr>
        <p:sp>
          <p:nvSpPr>
            <p:cNvPr id="5" name="Line 4"/>
            <p:cNvSpPr>
              <a:spLocks noChangeShapeType="1"/>
            </p:cNvSpPr>
            <p:nvPr/>
          </p:nvSpPr>
          <p:spPr bwMode="auto">
            <a:xfrm>
              <a:off x="3120" y="672"/>
              <a:ext cx="1008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" name="Line 5"/>
            <p:cNvSpPr>
              <a:spLocks noChangeShapeType="1"/>
            </p:cNvSpPr>
            <p:nvPr/>
          </p:nvSpPr>
          <p:spPr bwMode="auto">
            <a:xfrm flipV="1">
              <a:off x="1824" y="672"/>
              <a:ext cx="1008" cy="3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 flipH="1">
              <a:off x="3648" y="1104"/>
              <a:ext cx="480" cy="3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1728" y="1104"/>
              <a:ext cx="432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>
              <a:off x="4368" y="1104"/>
              <a:ext cx="480" cy="3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 flipH="1">
              <a:off x="1104" y="1152"/>
              <a:ext cx="432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 flipH="1">
              <a:off x="2016" y="1584"/>
              <a:ext cx="192" cy="52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 flipH="1">
              <a:off x="3264" y="1584"/>
              <a:ext cx="192" cy="52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 flipH="1">
              <a:off x="4608" y="1584"/>
              <a:ext cx="192" cy="52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4992" y="1632"/>
              <a:ext cx="144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4944" y="2064"/>
              <a:ext cx="432" cy="288"/>
            </a:xfrm>
            <a:prstGeom prst="rect">
              <a:avLst/>
            </a:prstGeom>
            <a:gradFill rotWithShape="0">
              <a:gsLst>
                <a:gs pos="0">
                  <a:srgbClr val="990099"/>
                </a:gs>
                <a:gs pos="100000">
                  <a:srgbClr val="990099">
                    <a:gamma/>
                    <a:shade val="46275"/>
                    <a:invGamma/>
                  </a:srgbClr>
                </a:gs>
              </a:gsLst>
              <a:lin ang="2700000" scaled="1"/>
            </a:gra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endParaRPr kumimoji="1" lang="zh-CN" altLang="en-US" sz="2400">
                <a:solidFill>
                  <a:srgbClr val="990099"/>
                </a:solidFill>
                <a:effectDag name="">
                  <a:cont type="tree" name="">
                    <a:effect ref="fillLine"/>
                    <a:outerShdw dist="38100" dir="13500000" algn="br">
                      <a:srgbClr val="E54CE5"/>
                    </a:outerShdw>
                  </a:cont>
                  <a:cont type="tree" name="">
                    <a:effect ref="fillLine"/>
                    <a:outerShdw dist="38100" dir="2700000" algn="tl">
                      <a:srgbClr val="5B005B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16" name="Line 15"/>
            <p:cNvSpPr>
              <a:spLocks noChangeShapeType="1"/>
            </p:cNvSpPr>
            <p:nvPr/>
          </p:nvSpPr>
          <p:spPr bwMode="auto">
            <a:xfrm>
              <a:off x="3648" y="1632"/>
              <a:ext cx="144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auto">
            <a:xfrm>
              <a:off x="2400" y="1632"/>
              <a:ext cx="144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auto">
            <a:xfrm>
              <a:off x="1104" y="1632"/>
              <a:ext cx="144" cy="48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auto">
            <a:xfrm flipH="1">
              <a:off x="720" y="1584"/>
              <a:ext cx="192" cy="52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2784" y="432"/>
              <a:ext cx="336" cy="33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63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1" name="Text Box 20"/>
            <p:cNvSpPr txBox="1">
              <a:spLocks noChangeArrowheads="1"/>
            </p:cNvSpPr>
            <p:nvPr/>
          </p:nvSpPr>
          <p:spPr bwMode="auto">
            <a:xfrm>
              <a:off x="2539" y="90"/>
              <a:ext cx="869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1" lang="en-US" altLang="zh-CN" sz="2800" b="1" i="1"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Winner </a:t>
              </a:r>
              <a:endParaRPr kumimoji="1" lang="en-US" altLang="zh-CN" sz="2800" b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仿宋_GB2312" pitchFamily="49" charset="-122"/>
              </a:endParaRP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1497" y="867"/>
              <a:ext cx="336" cy="33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49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4080" y="864"/>
              <a:ext cx="336" cy="33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63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3360" y="1344"/>
              <a:ext cx="336" cy="33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16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5" name="Oval 24"/>
            <p:cNvSpPr>
              <a:spLocks noChangeArrowheads="1"/>
            </p:cNvSpPr>
            <p:nvPr/>
          </p:nvSpPr>
          <p:spPr bwMode="auto">
            <a:xfrm>
              <a:off x="4704" y="1344"/>
              <a:ext cx="336" cy="33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63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2112" y="1344"/>
              <a:ext cx="336" cy="33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4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49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>
              <a:off x="816" y="1344"/>
              <a:ext cx="336" cy="33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  <a:ea typeface="仿宋_GB2312" pitchFamily="49" charset="-122"/>
                </a:rPr>
                <a:t>25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384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21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1056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25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1680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49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352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25*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2976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16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3648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08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4272" y="2064"/>
              <a:ext cx="432" cy="288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sz="2800" b="1">
                  <a:solidFill>
                    <a:schemeClr val="bg2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Times New Roman" pitchFamily="18" charset="0"/>
                </a:rPr>
                <a:t>63</a:t>
              </a:r>
              <a:endParaRPr kumimoji="1" lang="en-US" altLang="zh-CN" sz="2400">
                <a:effectDag name="">
                  <a:cont type="tree" name="">
                    <a:effect ref="fillLine"/>
                    <a:outerShdw dist="38100" dir="13500000" algn="br">
                      <a:srgbClr val="000000"/>
                    </a:outerShdw>
                  </a:cont>
                  <a:cont type="tree" name="">
                    <a:effect ref="fillLine"/>
                    <a:outerShdw dist="38100" dir="2700000" algn="tl">
                      <a:srgbClr val="000000"/>
                    </a:outerShdw>
                  </a:cont>
                  <a:effect ref="fillLine"/>
                </a:effectDag>
                <a:latin typeface="Times New Roman" pitchFamily="18" charset="0"/>
              </a:endParaRPr>
            </a:p>
          </p:txBody>
        </p:sp>
        <p:sp>
          <p:nvSpPr>
            <p:cNvPr id="35" name="Text Box 34"/>
            <p:cNvSpPr txBox="1">
              <a:spLocks noChangeArrowheads="1"/>
            </p:cNvSpPr>
            <p:nvPr/>
          </p:nvSpPr>
          <p:spPr bwMode="auto">
            <a:xfrm>
              <a:off x="336" y="2400"/>
              <a:ext cx="54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2400" b="1" i="1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>
                  <a:latin typeface="Times New Roman" panose="02020603050405020304" pitchFamily="18" charset="0"/>
                </a:rPr>
                <a:t>[7]  </a:t>
              </a:r>
              <a:r>
                <a:rPr kumimoji="1" lang="en-US" altLang="zh-CN" sz="2400" b="1" i="1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>
                  <a:latin typeface="Times New Roman" panose="02020603050405020304" pitchFamily="18" charset="0"/>
                </a:rPr>
                <a:t>[8]  </a:t>
              </a:r>
              <a:r>
                <a:rPr kumimoji="1" lang="en-US" altLang="zh-CN" sz="2400" b="1" i="1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>
                  <a:latin typeface="Times New Roman" panose="02020603050405020304" pitchFamily="18" charset="0"/>
                </a:rPr>
                <a:t>[9]  </a:t>
              </a:r>
              <a:r>
                <a:rPr kumimoji="1" lang="en-US" altLang="zh-CN" sz="2400" b="1" i="1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>
                  <a:latin typeface="Times New Roman" panose="02020603050405020304" pitchFamily="18" charset="0"/>
                </a:rPr>
                <a:t>[10] </a:t>
              </a:r>
              <a:r>
                <a:rPr kumimoji="1" lang="en-US" altLang="zh-CN" sz="2400" b="1" i="1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>
                  <a:latin typeface="Times New Roman" panose="02020603050405020304" pitchFamily="18" charset="0"/>
                </a:rPr>
                <a:t>[11]  </a:t>
              </a:r>
              <a:r>
                <a:rPr kumimoji="1" lang="en-US" altLang="zh-CN" sz="2400" b="1" i="1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>
                  <a:latin typeface="Times New Roman" panose="02020603050405020304" pitchFamily="18" charset="0"/>
                </a:rPr>
                <a:t>[12]  </a:t>
              </a:r>
              <a:r>
                <a:rPr kumimoji="1" lang="en-US" altLang="zh-CN" sz="2400" b="1" i="1">
                  <a:latin typeface="Times New Roman" panose="02020603050405020304" pitchFamily="18" charset="0"/>
                </a:rPr>
                <a:t>tree</a:t>
              </a:r>
              <a:r>
                <a:rPr kumimoji="1" lang="en-US" altLang="zh-CN" sz="2400" b="1">
                  <a:latin typeface="Times New Roman" panose="02020603050405020304" pitchFamily="18" charset="0"/>
                </a:rPr>
                <a:t>[13] </a:t>
              </a:r>
              <a:r>
                <a:rPr kumimoji="1" lang="en-US" altLang="zh-CN" sz="2400" b="1" i="1">
                  <a:latin typeface="Times New Roman" panose="02020603050405020304" pitchFamily="18" charset="0"/>
                </a:rPr>
                <a:t> tree</a:t>
              </a:r>
              <a:r>
                <a:rPr kumimoji="1" lang="en-US" altLang="zh-CN" sz="2400" b="1">
                  <a:latin typeface="Times New Roman" panose="02020603050405020304" pitchFamily="18" charset="0"/>
                </a:rPr>
                <a:t>[14]</a:t>
              </a:r>
            </a:p>
          </p:txBody>
        </p:sp>
      </p:grpSp>
      <p:sp>
        <p:nvSpPr>
          <p:cNvPr id="36" name="AutoShape 35"/>
          <p:cNvSpPr>
            <a:spLocks noChangeArrowheads="1"/>
          </p:cNvSpPr>
          <p:nvPr/>
        </p:nvSpPr>
        <p:spPr bwMode="auto">
          <a:xfrm>
            <a:off x="6497053" y="802237"/>
            <a:ext cx="1295400" cy="152400"/>
          </a:xfrm>
          <a:prstGeom prst="rightArrow">
            <a:avLst>
              <a:gd name="adj1" fmla="val 50000"/>
              <a:gd name="adj2" fmla="val 212500"/>
            </a:avLst>
          </a:prstGeom>
          <a:gradFill rotWithShape="0">
            <a:gsLst>
              <a:gs pos="0">
                <a:srgbClr val="761800"/>
              </a:gs>
              <a:gs pos="50000">
                <a:srgbClr val="FF3300"/>
              </a:gs>
              <a:gs pos="100000">
                <a:srgbClr val="761800"/>
              </a:gs>
            </a:gsLst>
            <a:lin ang="54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7" name="Text Box 36"/>
          <p:cNvSpPr txBox="1">
            <a:spLocks noChangeArrowheads="1"/>
          </p:cNvSpPr>
          <p:nvPr/>
        </p:nvSpPr>
        <p:spPr bwMode="auto">
          <a:xfrm>
            <a:off x="7890878" y="549824"/>
            <a:ext cx="9286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32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R</a:t>
            </a:r>
            <a:r>
              <a:rPr kumimoji="1" lang="en-US" altLang="zh-CN" sz="3200" b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[7]</a:t>
            </a:r>
            <a:endParaRPr kumimoji="1" lang="en-US" altLang="zh-CN" sz="3200">
              <a:solidFill>
                <a:schemeClr val="bg1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78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97984" y="4415051"/>
            <a:ext cx="9759962" cy="175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algn="just" eaLnBrk="0" hangingPunct="0">
              <a:lnSpc>
                <a:spcPts val="4200"/>
              </a:lnSpc>
              <a:buClr>
                <a:schemeClr val="accent2"/>
              </a:buClr>
              <a:buSzPct val="75000"/>
              <a:defRPr/>
            </a:pPr>
            <a:r>
              <a:rPr lang="zh-CN" altLang="en-US" sz="2900" b="1" dirty="0">
                <a:latin typeface="Arial" charset="0"/>
                <a:ea typeface="楷体" panose="02010609060101010101" pitchFamily="49" charset="-122"/>
              </a:rPr>
              <a:t>利用比赛树的排序</a:t>
            </a:r>
            <a:r>
              <a:rPr lang="en-US" altLang="zh-CN" sz="2900" b="1" dirty="0">
                <a:latin typeface="Arial" charset="0"/>
                <a:ea typeface="楷体" panose="02010609060101010101" pitchFamily="49" charset="-122"/>
              </a:rPr>
              <a:t>——</a:t>
            </a:r>
            <a:r>
              <a:rPr lang="zh-CN" altLang="en-US" sz="2900" b="1" dirty="0">
                <a:latin typeface="Arial" charset="0"/>
                <a:ea typeface="楷体" panose="02010609060101010101" pitchFamily="49" charset="-122"/>
              </a:rPr>
              <a:t>第</a:t>
            </a:r>
            <a:r>
              <a:rPr lang="en-US" altLang="zh-CN" sz="2900" b="1" dirty="0">
                <a:latin typeface="Arial" charset="0"/>
                <a:ea typeface="楷体" panose="02010609060101010101" pitchFamily="49" charset="-122"/>
              </a:rPr>
              <a:t>2</a:t>
            </a:r>
            <a:r>
              <a:rPr lang="zh-CN" altLang="en-US" sz="2900" b="1" dirty="0">
                <a:latin typeface="Arial" charset="0"/>
                <a:ea typeface="楷体" panose="02010609060101010101" pitchFamily="49" charset="-122"/>
              </a:rPr>
              <a:t>步</a:t>
            </a:r>
            <a:endParaRPr kumimoji="1" lang="en-US" altLang="zh-CN" sz="2900" b="1" dirty="0">
              <a:latin typeface="Times New Roman" pitchFamily="18" charset="0"/>
              <a:ea typeface="楷体" panose="02010609060101010101" pitchFamily="49" charset="-122"/>
            </a:endParaRPr>
          </a:p>
          <a:p>
            <a:pPr marL="342900" indent="-342900" algn="just" eaLnBrk="0" hangingPunct="0">
              <a:lnSpc>
                <a:spcPts val="4200"/>
              </a:lnSpc>
              <a:buClr>
                <a:schemeClr val="tx1"/>
              </a:buClr>
              <a:buSzPct val="85000"/>
              <a:buFont typeface="Monotype Sorts" pitchFamily="2" charset="2"/>
              <a:buChar char="l"/>
              <a:defRPr/>
            </a:pPr>
            <a:r>
              <a:rPr kumimoji="1" lang="zh-CN" altLang="en-US" sz="2900" b="1" dirty="0">
                <a:latin typeface="Times New Roman" pitchFamily="18" charset="0"/>
                <a:ea typeface="楷体" panose="02010609060101010101" pitchFamily="49" charset="-122"/>
              </a:rPr>
              <a:t>将剩余</a:t>
            </a:r>
            <a:r>
              <a:rPr kumimoji="1" lang="en-US" altLang="zh-CN" sz="2900" b="1" dirty="0">
                <a:latin typeface="Times New Roman" pitchFamily="18" charset="0"/>
                <a:ea typeface="楷体" panose="02010609060101010101" pitchFamily="49" charset="-122"/>
              </a:rPr>
              <a:t>6</a:t>
            </a:r>
            <a:r>
              <a:rPr kumimoji="1" lang="zh-CN" altLang="en-US" sz="2900" b="1" dirty="0">
                <a:latin typeface="Times New Roman" pitchFamily="18" charset="0"/>
                <a:ea typeface="楷体" panose="02010609060101010101" pitchFamily="49" charset="-122"/>
              </a:rPr>
              <a:t>个记录，调整为新的比赛树</a:t>
            </a:r>
          </a:p>
          <a:p>
            <a:pPr marL="342900" indent="-342900" algn="just" eaLnBrk="0" hangingPunct="0">
              <a:lnSpc>
                <a:spcPts val="4200"/>
              </a:lnSpc>
              <a:buClr>
                <a:schemeClr val="tx1"/>
              </a:buClr>
              <a:buSzPct val="85000"/>
              <a:buFont typeface="Monotype Sorts" pitchFamily="2" charset="2"/>
              <a:buChar char="l"/>
              <a:defRPr/>
            </a:pPr>
            <a:r>
              <a:rPr kumimoji="1" lang="zh-CN" altLang="en-US" sz="2900" b="1" dirty="0">
                <a:latin typeface="Times New Roman" pitchFamily="18" charset="0"/>
                <a:ea typeface="楷体" panose="02010609060101010101" pitchFamily="49" charset="-122"/>
              </a:rPr>
              <a:t>得到第</a:t>
            </a:r>
            <a:r>
              <a:rPr kumimoji="1" lang="en-US" altLang="zh-CN" sz="2900" b="1" dirty="0">
                <a:latin typeface="Times New Roman" pitchFamily="18" charset="0"/>
                <a:ea typeface="楷体" panose="02010609060101010101" pitchFamily="49" charset="-122"/>
              </a:rPr>
              <a:t>2</a:t>
            </a:r>
            <a:r>
              <a:rPr kumimoji="1" lang="zh-CN" altLang="en-US" sz="2900" b="1" dirty="0">
                <a:latin typeface="Times New Roman" pitchFamily="18" charset="0"/>
                <a:ea typeface="楷体" panose="02010609060101010101" pitchFamily="49" charset="-122"/>
              </a:rPr>
              <a:t>大记录</a:t>
            </a:r>
            <a:r>
              <a:rPr kumimoji="1" lang="en-US" altLang="zh-CN" sz="2900" b="1" dirty="0">
                <a:latin typeface="Times New Roman" pitchFamily="18" charset="0"/>
                <a:ea typeface="楷体" panose="02010609060101010101" pitchFamily="49" charset="-122"/>
              </a:rPr>
              <a:t>R[6]</a:t>
            </a:r>
            <a:endParaRPr kumimoji="1" lang="zh-CN" altLang="en-US" sz="2900" b="1" dirty="0">
              <a:latin typeface="Times New Roman" pitchFamily="18" charset="0"/>
              <a:ea typeface="楷体" panose="02010609060101010101" pitchFamily="49" charset="-122"/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5696965" y="1121801"/>
            <a:ext cx="1600200" cy="457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3639565" y="1121801"/>
            <a:ext cx="1600200" cy="533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H="1">
            <a:off x="6535165" y="1807601"/>
            <a:ext cx="762000" cy="533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>
            <a:off x="3487165" y="1807601"/>
            <a:ext cx="685800" cy="457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7678165" y="1807601"/>
            <a:ext cx="762000" cy="533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 flipH="1">
            <a:off x="2496565" y="1883801"/>
            <a:ext cx="685800" cy="457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 flipH="1">
            <a:off x="3944365" y="2569601"/>
            <a:ext cx="3048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 flipH="1">
            <a:off x="5925565" y="2569601"/>
            <a:ext cx="3048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" name="Line 11"/>
          <p:cNvSpPr>
            <a:spLocks noChangeShapeType="1"/>
          </p:cNvSpPr>
          <p:nvPr/>
        </p:nvSpPr>
        <p:spPr bwMode="auto">
          <a:xfrm flipH="1">
            <a:off x="8059165" y="2569601"/>
            <a:ext cx="3048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" name="Line 12"/>
          <p:cNvSpPr>
            <a:spLocks noChangeShapeType="1"/>
          </p:cNvSpPr>
          <p:nvPr/>
        </p:nvSpPr>
        <p:spPr bwMode="auto">
          <a:xfrm>
            <a:off x="8668765" y="2645801"/>
            <a:ext cx="2286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8592565" y="3331601"/>
            <a:ext cx="685800" cy="457200"/>
          </a:xfrm>
          <a:prstGeom prst="rect">
            <a:avLst/>
          </a:prstGeom>
          <a:gradFill rotWithShape="0">
            <a:gsLst>
              <a:gs pos="0">
                <a:srgbClr val="990099"/>
              </a:gs>
              <a:gs pos="100000">
                <a:srgbClr val="990099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endParaRPr kumimoji="1" lang="zh-CN" altLang="en-US" sz="2400">
              <a:solidFill>
                <a:srgbClr val="990099"/>
              </a:solidFill>
              <a:effectDag name="">
                <a:cont type="tree" name="">
                  <a:effect ref="fillLine"/>
                  <a:outerShdw dist="38100" dir="13500000" algn="br">
                    <a:srgbClr val="E54CE5"/>
                  </a:outerShdw>
                </a:cont>
                <a:cont type="tree" name="">
                  <a:effect ref="fillLine"/>
                  <a:outerShdw dist="38100" dir="2700000" algn="tl">
                    <a:srgbClr val="5B005B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15" name="Line 14"/>
          <p:cNvSpPr>
            <a:spLocks noChangeShapeType="1"/>
          </p:cNvSpPr>
          <p:nvPr/>
        </p:nvSpPr>
        <p:spPr bwMode="auto">
          <a:xfrm>
            <a:off x="6535165" y="2645801"/>
            <a:ext cx="2286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6" name="Line 15"/>
          <p:cNvSpPr>
            <a:spLocks noChangeShapeType="1"/>
          </p:cNvSpPr>
          <p:nvPr/>
        </p:nvSpPr>
        <p:spPr bwMode="auto">
          <a:xfrm>
            <a:off x="4553965" y="2645801"/>
            <a:ext cx="2286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7" name="Line 16"/>
          <p:cNvSpPr>
            <a:spLocks noChangeShapeType="1"/>
          </p:cNvSpPr>
          <p:nvPr/>
        </p:nvSpPr>
        <p:spPr bwMode="auto">
          <a:xfrm>
            <a:off x="2496565" y="2645801"/>
            <a:ext cx="2286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H="1">
            <a:off x="1886965" y="2569601"/>
            <a:ext cx="3048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" name="Oval 18"/>
          <p:cNvSpPr>
            <a:spLocks noChangeArrowheads="1"/>
          </p:cNvSpPr>
          <p:nvPr/>
        </p:nvSpPr>
        <p:spPr bwMode="auto">
          <a:xfrm>
            <a:off x="5163565" y="740801"/>
            <a:ext cx="533400" cy="533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  <a:ea typeface="仿宋_GB2312" pitchFamily="49" charset="-122"/>
              </a:rPr>
              <a:t>49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0" name="Text Box 19"/>
          <p:cNvSpPr txBox="1">
            <a:spLocks noChangeArrowheads="1"/>
          </p:cNvSpPr>
          <p:nvPr/>
        </p:nvSpPr>
        <p:spPr bwMode="auto">
          <a:xfrm>
            <a:off x="4774627" y="197876"/>
            <a:ext cx="137953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2800" b="1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仿宋_GB2312" pitchFamily="49" charset="-122"/>
              </a:rPr>
              <a:t>Winner </a:t>
            </a:r>
            <a:endParaRPr kumimoji="1" lang="en-US" altLang="zh-CN" sz="2800" b="1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ea typeface="仿宋_GB2312" pitchFamily="49" charset="-122"/>
            </a:endParaRPr>
          </a:p>
        </p:txBody>
      </p:sp>
      <p:sp>
        <p:nvSpPr>
          <p:cNvPr id="21" name="Oval 20"/>
          <p:cNvSpPr>
            <a:spLocks noChangeArrowheads="1"/>
          </p:cNvSpPr>
          <p:nvPr/>
        </p:nvSpPr>
        <p:spPr bwMode="auto">
          <a:xfrm>
            <a:off x="3120452" y="1431364"/>
            <a:ext cx="533400" cy="533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  <a:ea typeface="仿宋_GB2312" pitchFamily="49" charset="-122"/>
              </a:rPr>
              <a:t>49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2" name="Oval 21"/>
          <p:cNvSpPr>
            <a:spLocks noChangeArrowheads="1"/>
          </p:cNvSpPr>
          <p:nvPr/>
        </p:nvSpPr>
        <p:spPr bwMode="auto">
          <a:xfrm>
            <a:off x="7220965" y="1426601"/>
            <a:ext cx="533400" cy="533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  <a:ea typeface="仿宋_GB2312" pitchFamily="49" charset="-122"/>
              </a:rPr>
              <a:t>16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3" name="Oval 22"/>
          <p:cNvSpPr>
            <a:spLocks noChangeArrowheads="1"/>
          </p:cNvSpPr>
          <p:nvPr/>
        </p:nvSpPr>
        <p:spPr bwMode="auto">
          <a:xfrm>
            <a:off x="6077965" y="2188601"/>
            <a:ext cx="533400" cy="533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  <a:ea typeface="仿宋_GB2312" pitchFamily="49" charset="-122"/>
              </a:rPr>
              <a:t>16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4" name="Oval 23"/>
          <p:cNvSpPr>
            <a:spLocks noChangeArrowheads="1"/>
          </p:cNvSpPr>
          <p:nvPr/>
        </p:nvSpPr>
        <p:spPr bwMode="auto">
          <a:xfrm>
            <a:off x="8211565" y="2188601"/>
            <a:ext cx="533400" cy="533400"/>
          </a:xfrm>
          <a:prstGeom prst="ellipse">
            <a:avLst/>
          </a:prstGeom>
          <a:gradFill rotWithShape="1">
            <a:gsLst>
              <a:gs pos="0">
                <a:srgbClr val="800080">
                  <a:alpha val="77000"/>
                </a:srgbClr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-∞</a:t>
            </a:r>
          </a:p>
        </p:txBody>
      </p:sp>
      <p:sp>
        <p:nvSpPr>
          <p:cNvPr id="25" name="Oval 24"/>
          <p:cNvSpPr>
            <a:spLocks noChangeArrowheads="1"/>
          </p:cNvSpPr>
          <p:nvPr/>
        </p:nvSpPr>
        <p:spPr bwMode="auto">
          <a:xfrm>
            <a:off x="4096765" y="2188601"/>
            <a:ext cx="533400" cy="533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  <a:ea typeface="仿宋_GB2312" pitchFamily="49" charset="-122"/>
              </a:rPr>
              <a:t>49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6" name="Oval 25"/>
          <p:cNvSpPr>
            <a:spLocks noChangeArrowheads="1"/>
          </p:cNvSpPr>
          <p:nvPr/>
        </p:nvSpPr>
        <p:spPr bwMode="auto">
          <a:xfrm>
            <a:off x="2039365" y="2188601"/>
            <a:ext cx="533400" cy="533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  <a:ea typeface="仿宋_GB2312" pitchFamily="49" charset="-122"/>
              </a:rPr>
              <a:t>25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1353565" y="3331601"/>
            <a:ext cx="685800" cy="45720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21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8" name="Rectangle 27"/>
          <p:cNvSpPr>
            <a:spLocks noChangeArrowheads="1"/>
          </p:cNvSpPr>
          <p:nvPr/>
        </p:nvSpPr>
        <p:spPr bwMode="auto">
          <a:xfrm>
            <a:off x="2420365" y="3331601"/>
            <a:ext cx="685800" cy="45720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25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9" name="Rectangle 28"/>
          <p:cNvSpPr>
            <a:spLocks noChangeArrowheads="1"/>
          </p:cNvSpPr>
          <p:nvPr/>
        </p:nvSpPr>
        <p:spPr bwMode="auto">
          <a:xfrm>
            <a:off x="3410965" y="3331601"/>
            <a:ext cx="685800" cy="45720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49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4477765" y="3331601"/>
            <a:ext cx="685800" cy="45720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25*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31" name="Rectangle 30"/>
          <p:cNvSpPr>
            <a:spLocks noChangeArrowheads="1"/>
          </p:cNvSpPr>
          <p:nvPr/>
        </p:nvSpPr>
        <p:spPr bwMode="auto">
          <a:xfrm>
            <a:off x="5468365" y="3331601"/>
            <a:ext cx="685800" cy="45720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16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32" name="Rectangle 31"/>
          <p:cNvSpPr>
            <a:spLocks noChangeArrowheads="1"/>
          </p:cNvSpPr>
          <p:nvPr/>
        </p:nvSpPr>
        <p:spPr bwMode="auto">
          <a:xfrm>
            <a:off x="6535165" y="3331601"/>
            <a:ext cx="685800" cy="45720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08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7525765" y="3331601"/>
            <a:ext cx="685800" cy="457200"/>
          </a:xfrm>
          <a:prstGeom prst="rect">
            <a:avLst/>
          </a:prstGeom>
          <a:gradFill rotWithShape="1">
            <a:gsLst>
              <a:gs pos="0">
                <a:srgbClr val="800080">
                  <a:alpha val="82001"/>
                </a:srgbClr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</a:t>
            </a: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MS PGothic" pitchFamily="34" charset="-128"/>
                <a:ea typeface="MS PGothic" pitchFamily="34" charset="-128"/>
              </a:rPr>
              <a:t>∞</a:t>
            </a:r>
            <a:endParaRPr kumimoji="1" lang="en-US" altLang="zh-CN" sz="2400">
              <a:solidFill>
                <a:srgbClr val="800080"/>
              </a:solidFill>
              <a:effectDag name="">
                <a:cont type="tree" name="">
                  <a:effect ref="fillLine"/>
                  <a:outerShdw dist="38100" dir="13500000" algn="br">
                    <a:srgbClr val="BF40C0"/>
                  </a:outerShdw>
                </a:cont>
                <a:cont type="tree" name="">
                  <a:effect ref="fillLine"/>
                  <a:outerShdw dist="38100" dir="2700000" algn="tl">
                    <a:srgbClr val="4C004C"/>
                  </a:outerShdw>
                </a:cont>
                <a:effect ref="fillLine"/>
              </a:effectDag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34" name="Text Box 33"/>
          <p:cNvSpPr txBox="1">
            <a:spLocks noChangeArrowheads="1"/>
          </p:cNvSpPr>
          <p:nvPr/>
        </p:nvSpPr>
        <p:spPr bwMode="auto">
          <a:xfrm>
            <a:off x="1277365" y="3865001"/>
            <a:ext cx="8610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[7]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[8]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[9]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[10]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[11]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[12]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[13]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 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[14]</a:t>
            </a:r>
          </a:p>
        </p:txBody>
      </p:sp>
      <p:sp>
        <p:nvSpPr>
          <p:cNvPr id="35" name="AutoShape 34"/>
          <p:cNvSpPr>
            <a:spLocks noChangeArrowheads="1"/>
          </p:cNvSpPr>
          <p:nvPr/>
        </p:nvSpPr>
        <p:spPr bwMode="auto">
          <a:xfrm>
            <a:off x="6476427" y="891614"/>
            <a:ext cx="1295400" cy="152400"/>
          </a:xfrm>
          <a:prstGeom prst="rightArrow">
            <a:avLst>
              <a:gd name="adj1" fmla="val 50000"/>
              <a:gd name="adj2" fmla="val 212500"/>
            </a:avLst>
          </a:prstGeom>
          <a:gradFill rotWithShape="0">
            <a:gsLst>
              <a:gs pos="0">
                <a:srgbClr val="761800"/>
              </a:gs>
              <a:gs pos="50000">
                <a:srgbClr val="FF3300"/>
              </a:gs>
              <a:gs pos="100000">
                <a:srgbClr val="761800"/>
              </a:gs>
            </a:gsLst>
            <a:lin ang="54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6" name="Text Box 35"/>
          <p:cNvSpPr txBox="1">
            <a:spLocks noChangeArrowheads="1"/>
          </p:cNvSpPr>
          <p:nvPr/>
        </p:nvSpPr>
        <p:spPr bwMode="auto">
          <a:xfrm>
            <a:off x="7870252" y="639201"/>
            <a:ext cx="9286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32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R</a:t>
            </a:r>
            <a:r>
              <a:rPr kumimoji="1" lang="en-US" altLang="zh-CN" sz="3200" b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[6]</a:t>
            </a:r>
            <a:endParaRPr kumimoji="1" lang="en-US" altLang="zh-CN" sz="3200">
              <a:solidFill>
                <a:schemeClr val="bg1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899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755464" y="4785250"/>
            <a:ext cx="8282309" cy="117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ts val="4000"/>
              </a:lnSpc>
              <a:buClr>
                <a:schemeClr val="tx1"/>
              </a:buClr>
              <a:buSzPct val="85000"/>
              <a:buFont typeface="Monotype Sorts"/>
              <a:buChar char="l"/>
            </a:pP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仿宋_GB2312"/>
              </a:rPr>
              <a:t>上述过程重复进行</a:t>
            </a:r>
          </a:p>
          <a:p>
            <a:pPr algn="just">
              <a:lnSpc>
                <a:spcPts val="4000"/>
              </a:lnSpc>
              <a:buClr>
                <a:schemeClr val="tx1"/>
              </a:buClr>
              <a:buSzPct val="85000"/>
              <a:buFont typeface="Monotype Sorts"/>
              <a:buChar char="l"/>
            </a:pP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仿宋_GB2312"/>
              </a:rPr>
              <a:t>结果全部输出时，比赛树的状态</a:t>
            </a: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6157603" y="1073675"/>
            <a:ext cx="1600200" cy="457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V="1">
            <a:off x="4100203" y="1073675"/>
            <a:ext cx="1600200" cy="533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H="1">
            <a:off x="6995803" y="1759475"/>
            <a:ext cx="762000" cy="533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>
            <a:off x="3947803" y="1759475"/>
            <a:ext cx="685800" cy="457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8138803" y="1759475"/>
            <a:ext cx="762000" cy="533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 flipH="1">
            <a:off x="2957203" y="1835675"/>
            <a:ext cx="685800" cy="457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 flipH="1">
            <a:off x="4405003" y="2521475"/>
            <a:ext cx="3048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 flipH="1">
            <a:off x="6386203" y="2521475"/>
            <a:ext cx="3048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" name="Line 11"/>
          <p:cNvSpPr>
            <a:spLocks noChangeShapeType="1"/>
          </p:cNvSpPr>
          <p:nvPr/>
        </p:nvSpPr>
        <p:spPr bwMode="auto">
          <a:xfrm flipH="1">
            <a:off x="8519803" y="2521475"/>
            <a:ext cx="3048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" name="Line 12"/>
          <p:cNvSpPr>
            <a:spLocks noChangeShapeType="1"/>
          </p:cNvSpPr>
          <p:nvPr/>
        </p:nvSpPr>
        <p:spPr bwMode="auto">
          <a:xfrm>
            <a:off x="9129403" y="2597675"/>
            <a:ext cx="2286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9053203" y="3283475"/>
            <a:ext cx="685800" cy="457200"/>
          </a:xfrm>
          <a:prstGeom prst="rect">
            <a:avLst/>
          </a:prstGeom>
          <a:gradFill rotWithShape="0">
            <a:gsLst>
              <a:gs pos="0">
                <a:srgbClr val="990099"/>
              </a:gs>
              <a:gs pos="100000">
                <a:srgbClr val="990099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endParaRPr kumimoji="1" lang="zh-CN" altLang="en-US" sz="2400">
              <a:solidFill>
                <a:srgbClr val="990099"/>
              </a:solidFill>
              <a:effectDag name="">
                <a:cont type="tree" name="">
                  <a:effect ref="fillLine"/>
                  <a:outerShdw dist="38100" dir="13500000" algn="br">
                    <a:srgbClr val="E54CE5"/>
                  </a:outerShdw>
                </a:cont>
                <a:cont type="tree" name="">
                  <a:effect ref="fillLine"/>
                  <a:outerShdw dist="38100" dir="2700000" algn="tl">
                    <a:srgbClr val="5B005B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15" name="Line 14"/>
          <p:cNvSpPr>
            <a:spLocks noChangeShapeType="1"/>
          </p:cNvSpPr>
          <p:nvPr/>
        </p:nvSpPr>
        <p:spPr bwMode="auto">
          <a:xfrm>
            <a:off x="6995803" y="2597675"/>
            <a:ext cx="2286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6" name="Line 15"/>
          <p:cNvSpPr>
            <a:spLocks noChangeShapeType="1"/>
          </p:cNvSpPr>
          <p:nvPr/>
        </p:nvSpPr>
        <p:spPr bwMode="auto">
          <a:xfrm>
            <a:off x="5014603" y="2597675"/>
            <a:ext cx="2286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7" name="Line 16"/>
          <p:cNvSpPr>
            <a:spLocks noChangeShapeType="1"/>
          </p:cNvSpPr>
          <p:nvPr/>
        </p:nvSpPr>
        <p:spPr bwMode="auto">
          <a:xfrm>
            <a:off x="2957203" y="2597675"/>
            <a:ext cx="2286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 flipH="1">
            <a:off x="2347603" y="2521475"/>
            <a:ext cx="3048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" name="Oval 18"/>
          <p:cNvSpPr>
            <a:spLocks noChangeArrowheads="1"/>
          </p:cNvSpPr>
          <p:nvPr/>
        </p:nvSpPr>
        <p:spPr bwMode="auto">
          <a:xfrm>
            <a:off x="5624203" y="692675"/>
            <a:ext cx="533400" cy="533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  <a:ea typeface="仿宋_GB2312" pitchFamily="49" charset="-122"/>
              </a:rPr>
              <a:t>08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0" name="Text Box 19"/>
          <p:cNvSpPr txBox="1">
            <a:spLocks noChangeArrowheads="1"/>
          </p:cNvSpPr>
          <p:nvPr/>
        </p:nvSpPr>
        <p:spPr bwMode="auto">
          <a:xfrm>
            <a:off x="5235265" y="149750"/>
            <a:ext cx="137953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2800" b="1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仿宋_GB2312" pitchFamily="49" charset="-122"/>
              </a:rPr>
              <a:t>Winner </a:t>
            </a:r>
            <a:endParaRPr kumimoji="1" lang="en-US" altLang="zh-CN" sz="2800" b="1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ea typeface="仿宋_GB2312" pitchFamily="49" charset="-122"/>
            </a:endParaRPr>
          </a:p>
        </p:txBody>
      </p:sp>
      <p:sp>
        <p:nvSpPr>
          <p:cNvPr id="21" name="Oval 20"/>
          <p:cNvSpPr>
            <a:spLocks noChangeArrowheads="1"/>
          </p:cNvSpPr>
          <p:nvPr/>
        </p:nvSpPr>
        <p:spPr bwMode="auto">
          <a:xfrm>
            <a:off x="7681603" y="1378475"/>
            <a:ext cx="533400" cy="533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  <a:ea typeface="仿宋_GB2312" pitchFamily="49" charset="-122"/>
              </a:rPr>
              <a:t>08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2" name="Oval 21"/>
          <p:cNvSpPr>
            <a:spLocks noChangeArrowheads="1"/>
          </p:cNvSpPr>
          <p:nvPr/>
        </p:nvSpPr>
        <p:spPr bwMode="auto">
          <a:xfrm>
            <a:off x="6538603" y="2140475"/>
            <a:ext cx="533400" cy="533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  <a:ea typeface="仿宋_GB2312" pitchFamily="49" charset="-122"/>
              </a:rPr>
              <a:t>08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3" name="Oval 22"/>
          <p:cNvSpPr>
            <a:spLocks noChangeArrowheads="1"/>
          </p:cNvSpPr>
          <p:nvPr/>
        </p:nvSpPr>
        <p:spPr bwMode="auto">
          <a:xfrm>
            <a:off x="8672203" y="2140475"/>
            <a:ext cx="533400" cy="533400"/>
          </a:xfrm>
          <a:prstGeom prst="ellipse">
            <a:avLst/>
          </a:prstGeom>
          <a:gradFill rotWithShape="1">
            <a:gsLst>
              <a:gs pos="0">
                <a:srgbClr val="800080">
                  <a:alpha val="77000"/>
                </a:srgbClr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-∞</a:t>
            </a:r>
          </a:p>
        </p:txBody>
      </p:sp>
      <p:sp>
        <p:nvSpPr>
          <p:cNvPr id="24" name="Oval 23"/>
          <p:cNvSpPr>
            <a:spLocks noChangeArrowheads="1"/>
          </p:cNvSpPr>
          <p:nvPr/>
        </p:nvSpPr>
        <p:spPr bwMode="auto">
          <a:xfrm>
            <a:off x="4546290" y="2140475"/>
            <a:ext cx="533400" cy="533400"/>
          </a:xfrm>
          <a:prstGeom prst="ellipse">
            <a:avLst/>
          </a:prstGeom>
          <a:gradFill rotWithShape="1">
            <a:gsLst>
              <a:gs pos="0">
                <a:srgbClr val="800080"/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-∞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6995803" y="3283475"/>
            <a:ext cx="685800" cy="457200"/>
          </a:xfrm>
          <a:prstGeom prst="rect">
            <a:avLst/>
          </a:prstGeom>
          <a:solidFill>
            <a:schemeClr val="tx1"/>
          </a:soli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solidFill>
                  <a:schemeClr val="bg2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08</a:t>
            </a:r>
            <a:endParaRPr kumimoji="1" lang="en-US" altLang="zh-CN" sz="2400">
              <a:effectDag name="">
                <a:cont type="tree" name="">
                  <a:effect ref="fillLine"/>
                  <a:outerShdw dist="38100" dir="13500000" algn="br">
                    <a:srgbClr val="000000"/>
                  </a:outerShdw>
                </a:cont>
                <a:cont type="tree" name="">
                  <a:effect ref="fillLine"/>
                  <a:outerShdw dist="38100" dir="2700000" algn="tl">
                    <a:srgbClr val="000000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8002278" y="3291413"/>
            <a:ext cx="685800" cy="457200"/>
          </a:xfrm>
          <a:prstGeom prst="rect">
            <a:avLst/>
          </a:prstGeom>
          <a:gradFill rotWithShape="1">
            <a:gsLst>
              <a:gs pos="0">
                <a:srgbClr val="800080">
                  <a:alpha val="82001"/>
                </a:srgbClr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</a:t>
            </a: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MS PGothic" pitchFamily="34" charset="-128"/>
                <a:ea typeface="MS PGothic" pitchFamily="34" charset="-128"/>
              </a:rPr>
              <a:t>∞</a:t>
            </a:r>
            <a:endParaRPr kumimoji="1" lang="en-US" altLang="zh-CN" sz="2400">
              <a:solidFill>
                <a:srgbClr val="800080"/>
              </a:solidFill>
              <a:effectDag name="">
                <a:cont type="tree" name="">
                  <a:effect ref="fillLine"/>
                  <a:outerShdw dist="38100" dir="13500000" algn="br">
                    <a:srgbClr val="BF40C0"/>
                  </a:outerShdw>
                </a:cont>
                <a:cont type="tree" name="">
                  <a:effect ref="fillLine"/>
                  <a:outerShdw dist="38100" dir="2700000" algn="tl">
                    <a:srgbClr val="4C004C"/>
                  </a:outerShdw>
                </a:cont>
                <a:effect ref="fillLine"/>
              </a:effectDag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27" name="Text Box 26"/>
          <p:cNvSpPr txBox="1">
            <a:spLocks noChangeArrowheads="1"/>
          </p:cNvSpPr>
          <p:nvPr/>
        </p:nvSpPr>
        <p:spPr bwMode="auto">
          <a:xfrm>
            <a:off x="1738003" y="3816875"/>
            <a:ext cx="8610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[7]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[8]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[9]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[10]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[11]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[12] 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[13] </a:t>
            </a:r>
            <a:r>
              <a:rPr kumimoji="1" lang="en-US" altLang="zh-CN" sz="2400" b="1" i="1">
                <a:latin typeface="Times New Roman" panose="02020603050405020304" pitchFamily="18" charset="0"/>
              </a:rPr>
              <a:t> tree</a:t>
            </a:r>
            <a:r>
              <a:rPr kumimoji="1" lang="en-US" altLang="zh-CN" sz="2400" b="1">
                <a:latin typeface="Times New Roman" panose="02020603050405020304" pitchFamily="18" charset="0"/>
              </a:rPr>
              <a:t>[14]</a:t>
            </a:r>
          </a:p>
        </p:txBody>
      </p:sp>
      <p:sp>
        <p:nvSpPr>
          <p:cNvPr id="28" name="AutoShape 27"/>
          <p:cNvSpPr>
            <a:spLocks noChangeArrowheads="1"/>
          </p:cNvSpPr>
          <p:nvPr/>
        </p:nvSpPr>
        <p:spPr bwMode="auto">
          <a:xfrm>
            <a:off x="6937065" y="843488"/>
            <a:ext cx="1295400" cy="152400"/>
          </a:xfrm>
          <a:prstGeom prst="rightArrow">
            <a:avLst>
              <a:gd name="adj1" fmla="val 50000"/>
              <a:gd name="adj2" fmla="val 212500"/>
            </a:avLst>
          </a:prstGeom>
          <a:gradFill rotWithShape="0">
            <a:gsLst>
              <a:gs pos="0">
                <a:srgbClr val="761800"/>
              </a:gs>
              <a:gs pos="50000">
                <a:srgbClr val="FF3300"/>
              </a:gs>
              <a:gs pos="100000">
                <a:srgbClr val="761800"/>
              </a:gs>
            </a:gsLst>
            <a:lin ang="54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9" name="Text Box 28"/>
          <p:cNvSpPr txBox="1">
            <a:spLocks noChangeArrowheads="1"/>
          </p:cNvSpPr>
          <p:nvPr/>
        </p:nvSpPr>
        <p:spPr bwMode="auto">
          <a:xfrm>
            <a:off x="8330890" y="591075"/>
            <a:ext cx="9286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3200" b="1" i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R</a:t>
            </a:r>
            <a:r>
              <a:rPr kumimoji="1" lang="en-US" altLang="zh-CN" sz="3200" b="1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[1]</a:t>
            </a:r>
            <a:endParaRPr kumimoji="1" lang="en-US" altLang="zh-CN" sz="3200">
              <a:solidFill>
                <a:schemeClr val="bg1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4043053" y="3291413"/>
            <a:ext cx="685800" cy="457200"/>
          </a:xfrm>
          <a:prstGeom prst="rect">
            <a:avLst/>
          </a:prstGeom>
          <a:gradFill rotWithShape="1">
            <a:gsLst>
              <a:gs pos="0">
                <a:srgbClr val="800080">
                  <a:alpha val="82001"/>
                </a:srgbClr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</a:t>
            </a: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MS PGothic" pitchFamily="34" charset="-128"/>
                <a:ea typeface="MS PGothic" pitchFamily="34" charset="-128"/>
              </a:rPr>
              <a:t>∞</a:t>
            </a:r>
            <a:endParaRPr kumimoji="1" lang="en-US" altLang="zh-CN" sz="2400">
              <a:solidFill>
                <a:srgbClr val="800080"/>
              </a:solidFill>
              <a:effectDag name="">
                <a:cont type="tree" name="">
                  <a:effect ref="fillLine"/>
                  <a:outerShdw dist="38100" dir="13500000" algn="br">
                    <a:srgbClr val="BF40C0"/>
                  </a:outerShdw>
                </a:cont>
                <a:cont type="tree" name="">
                  <a:effect ref="fillLine"/>
                  <a:outerShdw dist="38100" dir="2700000" algn="tl">
                    <a:srgbClr val="4C004C"/>
                  </a:outerShdw>
                </a:cont>
                <a:effect ref="fillLine"/>
              </a:effectDag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31" name="Rectangle 30"/>
          <p:cNvSpPr>
            <a:spLocks noChangeArrowheads="1"/>
          </p:cNvSpPr>
          <p:nvPr/>
        </p:nvSpPr>
        <p:spPr bwMode="auto">
          <a:xfrm>
            <a:off x="2854015" y="3291413"/>
            <a:ext cx="685800" cy="457200"/>
          </a:xfrm>
          <a:prstGeom prst="rect">
            <a:avLst/>
          </a:prstGeom>
          <a:gradFill rotWithShape="1">
            <a:gsLst>
              <a:gs pos="0">
                <a:srgbClr val="800080">
                  <a:alpha val="82001"/>
                </a:srgbClr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</a:t>
            </a: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MS PGothic" pitchFamily="34" charset="-128"/>
                <a:ea typeface="MS PGothic" pitchFamily="34" charset="-128"/>
              </a:rPr>
              <a:t>∞</a:t>
            </a:r>
            <a:endParaRPr kumimoji="1" lang="en-US" altLang="zh-CN" sz="2400">
              <a:solidFill>
                <a:srgbClr val="800080"/>
              </a:solidFill>
              <a:effectDag name="">
                <a:cont type="tree" name="">
                  <a:effect ref="fillLine"/>
                  <a:outerShdw dist="38100" dir="13500000" algn="br">
                    <a:srgbClr val="BF40C0"/>
                  </a:outerShdw>
                </a:cont>
                <a:cont type="tree" name="">
                  <a:effect ref="fillLine"/>
                  <a:outerShdw dist="38100" dir="2700000" algn="tl">
                    <a:srgbClr val="4C004C"/>
                  </a:outerShdw>
                </a:cont>
                <a:effect ref="fillLine"/>
              </a:effectDag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32" name="Rectangle 31"/>
          <p:cNvSpPr>
            <a:spLocks noChangeArrowheads="1"/>
          </p:cNvSpPr>
          <p:nvPr/>
        </p:nvSpPr>
        <p:spPr bwMode="auto">
          <a:xfrm>
            <a:off x="4943165" y="3291413"/>
            <a:ext cx="685800" cy="457200"/>
          </a:xfrm>
          <a:prstGeom prst="rect">
            <a:avLst/>
          </a:prstGeom>
          <a:gradFill rotWithShape="1">
            <a:gsLst>
              <a:gs pos="0">
                <a:srgbClr val="800080">
                  <a:alpha val="82001"/>
                </a:srgbClr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</a:t>
            </a: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MS PGothic" pitchFamily="34" charset="-128"/>
                <a:ea typeface="MS PGothic" pitchFamily="34" charset="-128"/>
              </a:rPr>
              <a:t>∞</a:t>
            </a:r>
            <a:endParaRPr kumimoji="1" lang="en-US" altLang="zh-CN" sz="2400">
              <a:solidFill>
                <a:srgbClr val="800080"/>
              </a:solidFill>
              <a:effectDag name="">
                <a:cont type="tree" name="">
                  <a:effect ref="fillLine"/>
                  <a:outerShdw dist="38100" dir="13500000" algn="br">
                    <a:srgbClr val="BF40C0"/>
                  </a:outerShdw>
                </a:cont>
                <a:cont type="tree" name="">
                  <a:effect ref="fillLine"/>
                  <a:outerShdw dist="38100" dir="2700000" algn="tl">
                    <a:srgbClr val="4C004C"/>
                  </a:outerShdw>
                </a:cont>
                <a:effect ref="fillLine"/>
              </a:effectDag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1953903" y="3291413"/>
            <a:ext cx="685800" cy="457200"/>
          </a:xfrm>
          <a:prstGeom prst="rect">
            <a:avLst/>
          </a:prstGeom>
          <a:gradFill rotWithShape="1">
            <a:gsLst>
              <a:gs pos="0">
                <a:srgbClr val="800080">
                  <a:alpha val="82001"/>
                </a:srgbClr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</a:t>
            </a: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MS PGothic" pitchFamily="34" charset="-128"/>
                <a:ea typeface="MS PGothic" pitchFamily="34" charset="-128"/>
              </a:rPr>
              <a:t>∞</a:t>
            </a:r>
            <a:endParaRPr kumimoji="1" lang="en-US" altLang="zh-CN" sz="2400">
              <a:solidFill>
                <a:srgbClr val="800080"/>
              </a:solidFill>
              <a:effectDag name="">
                <a:cont type="tree" name="">
                  <a:effect ref="fillLine"/>
                  <a:outerShdw dist="38100" dir="13500000" algn="br">
                    <a:srgbClr val="BF40C0"/>
                  </a:outerShdw>
                </a:cont>
                <a:cont type="tree" name="">
                  <a:effect ref="fillLine"/>
                  <a:outerShdw dist="38100" dir="2700000" algn="tl">
                    <a:srgbClr val="4C004C"/>
                  </a:outerShdw>
                </a:cont>
                <a:effect ref="fillLine"/>
              </a:effectDag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34" name="Oval 33"/>
          <p:cNvSpPr>
            <a:spLocks noChangeArrowheads="1"/>
          </p:cNvSpPr>
          <p:nvPr/>
        </p:nvSpPr>
        <p:spPr bwMode="auto">
          <a:xfrm>
            <a:off x="2566678" y="2103963"/>
            <a:ext cx="533400" cy="533400"/>
          </a:xfrm>
          <a:prstGeom prst="ellipse">
            <a:avLst/>
          </a:prstGeom>
          <a:gradFill rotWithShape="1">
            <a:gsLst>
              <a:gs pos="0">
                <a:srgbClr val="800080"/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-∞</a:t>
            </a:r>
          </a:p>
        </p:txBody>
      </p:sp>
      <p:sp>
        <p:nvSpPr>
          <p:cNvPr id="35" name="Oval 34"/>
          <p:cNvSpPr>
            <a:spLocks noChangeArrowheads="1"/>
          </p:cNvSpPr>
          <p:nvPr/>
        </p:nvSpPr>
        <p:spPr bwMode="auto">
          <a:xfrm>
            <a:off x="3574740" y="1456263"/>
            <a:ext cx="533400" cy="533400"/>
          </a:xfrm>
          <a:prstGeom prst="ellipse">
            <a:avLst/>
          </a:prstGeom>
          <a:gradFill rotWithShape="1">
            <a:gsLst>
              <a:gs pos="0">
                <a:srgbClr val="800080"/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-∞</a:t>
            </a:r>
          </a:p>
        </p:txBody>
      </p:sp>
      <p:sp>
        <p:nvSpPr>
          <p:cNvPr id="36" name="Rectangle 35"/>
          <p:cNvSpPr>
            <a:spLocks noChangeArrowheads="1"/>
          </p:cNvSpPr>
          <p:nvPr/>
        </p:nvSpPr>
        <p:spPr bwMode="auto">
          <a:xfrm>
            <a:off x="5951228" y="3327925"/>
            <a:ext cx="685800" cy="457200"/>
          </a:xfrm>
          <a:prstGeom prst="rect">
            <a:avLst/>
          </a:prstGeom>
          <a:gradFill rotWithShape="1">
            <a:gsLst>
              <a:gs pos="0">
                <a:srgbClr val="800080">
                  <a:alpha val="82001"/>
                </a:srgbClr>
              </a:gs>
              <a:gs pos="100000">
                <a:srgbClr val="800080">
                  <a:gamma/>
                  <a:shade val="46275"/>
                  <a:invGamma/>
                </a:srgbClr>
              </a:gs>
            </a:gsLst>
            <a:lin ang="2700000" scaled="1"/>
          </a:gradFill>
          <a:ln w="9525">
            <a:solidFill>
              <a:schemeClr val="accent2"/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Times New Roman" pitchFamily="18" charset="0"/>
              </a:rPr>
              <a:t>-</a:t>
            </a:r>
            <a:r>
              <a:rPr kumimoji="1" lang="en-US" altLang="zh-CN" sz="2800" b="1">
                <a:effectLst>
                  <a:outerShdw blurRad="38100" dist="38100" dir="2700000" algn="tl">
                    <a:srgbClr val="FFFFFF"/>
                  </a:outerShdw>
                </a:effectLst>
                <a:latin typeface="MS PGothic" pitchFamily="34" charset="-128"/>
                <a:ea typeface="MS PGothic" pitchFamily="34" charset="-128"/>
              </a:rPr>
              <a:t>∞</a:t>
            </a:r>
            <a:endParaRPr kumimoji="1" lang="en-US" altLang="zh-CN" sz="2400">
              <a:solidFill>
                <a:srgbClr val="800080"/>
              </a:solidFill>
              <a:effectDag name="">
                <a:cont type="tree" name="">
                  <a:effect ref="fillLine"/>
                  <a:outerShdw dist="38100" dir="13500000" algn="br">
                    <a:srgbClr val="BF40C0"/>
                  </a:outerShdw>
                </a:cont>
                <a:cont type="tree" name="">
                  <a:effect ref="fillLine"/>
                  <a:outerShdw dist="38100" dir="2700000" algn="tl">
                    <a:srgbClr val="4C004C"/>
                  </a:outerShdw>
                </a:cont>
                <a:effect ref="fillLine"/>
              </a:effectDag>
              <a:latin typeface="MS PGothic" pitchFamily="34" charset="-128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805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堆的定义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728771" y="1973251"/>
            <a:ext cx="10752794" cy="4392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在一棵完全二叉树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T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中，如果任意结点的关键词</a:t>
            </a:r>
            <a:r>
              <a:rPr kumimoji="1"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大于等于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它的两个孩子结点的关键词，则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T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被称为</a:t>
            </a:r>
            <a:r>
              <a:rPr kumimoji="1"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极大堆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。这里简称堆。</a:t>
            </a:r>
          </a:p>
          <a:p>
            <a:pPr marL="342900" indent="-342900">
              <a:lnSpc>
                <a:spcPts val="4200"/>
              </a:lnSpc>
              <a:spcBef>
                <a:spcPts val="1800"/>
              </a:spcBef>
              <a:buClr>
                <a:schemeClr val="tx2"/>
              </a:buClr>
              <a:buFont typeface="Wingdings" pitchFamily="2" charset="2"/>
              <a:buNone/>
              <a:defRPr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极大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大根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堆</a:t>
            </a:r>
          </a:p>
          <a:p>
            <a:pPr marL="342900" indent="-342900">
              <a:lnSpc>
                <a:spcPts val="4200"/>
              </a:lnSpc>
              <a:spcBef>
                <a:spcPts val="0"/>
              </a:spcBef>
              <a:buClr>
                <a:schemeClr val="tx2"/>
              </a:buClr>
              <a:buFont typeface="Wingdings" pitchFamily="2" charset="2"/>
              <a:buNone/>
              <a:defRPr/>
            </a:pP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极小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小根</a:t>
            </a: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kumimoji="1"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堆</a:t>
            </a:r>
          </a:p>
        </p:txBody>
      </p:sp>
      <p:sp>
        <p:nvSpPr>
          <p:cNvPr id="4" name="矩形标注 3"/>
          <p:cNvSpPr/>
          <p:nvPr/>
        </p:nvSpPr>
        <p:spPr>
          <a:xfrm>
            <a:off x="6380176" y="3623223"/>
            <a:ext cx="3898232" cy="804397"/>
          </a:xfrm>
          <a:prstGeom prst="wedgeRectCallout">
            <a:avLst>
              <a:gd name="adj1" fmla="val 70896"/>
              <a:gd name="adj2" fmla="val -1316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与堆栈概念完全不同</a:t>
            </a:r>
          </a:p>
        </p:txBody>
      </p:sp>
    </p:spTree>
    <p:extLst>
      <p:ext uri="{BB962C8B-B14F-4D97-AF65-F5344CB8AC3E}">
        <p14:creationId xmlns:p14="http://schemas.microsoft.com/office/powerpoint/2010/main" val="225652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58094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堆示例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372985" y="0"/>
            <a:ext cx="8893175" cy="656113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endParaRPr lang="zh-CN" altLang="en-US" sz="2000">
              <a:ea typeface="幼圆" pitchFamily="49" charset="-122"/>
            </a:endParaRP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endParaRPr lang="zh-CN" altLang="en-US" sz="2000" dirty="0">
              <a:ea typeface="幼圆" pitchFamily="49" charset="-122"/>
            </a:endParaRPr>
          </a:p>
        </p:txBody>
      </p:sp>
      <p:grpSp>
        <p:nvGrpSpPr>
          <p:cNvPr id="4" name="组合 5"/>
          <p:cNvGrpSpPr>
            <a:grpSpLocks/>
          </p:cNvGrpSpPr>
          <p:nvPr/>
        </p:nvGrpSpPr>
        <p:grpSpPr bwMode="auto">
          <a:xfrm>
            <a:off x="2125483" y="1830018"/>
            <a:ext cx="6745288" cy="3648075"/>
            <a:chOff x="901700" y="2249488"/>
            <a:chExt cx="6745288" cy="3648075"/>
          </a:xfrm>
        </p:grpSpPr>
        <p:sp>
          <p:nvSpPr>
            <p:cNvPr id="5" name="Oval 4"/>
            <p:cNvSpPr>
              <a:spLocks noChangeArrowheads="1"/>
            </p:cNvSpPr>
            <p:nvPr/>
          </p:nvSpPr>
          <p:spPr bwMode="auto">
            <a:xfrm>
              <a:off x="4357468" y="2249488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94</a:t>
              </a:r>
            </a:p>
          </p:txBody>
        </p:sp>
        <p:sp>
          <p:nvSpPr>
            <p:cNvPr id="6" name="Oval 5"/>
            <p:cNvSpPr>
              <a:spLocks noChangeArrowheads="1"/>
            </p:cNvSpPr>
            <p:nvPr/>
          </p:nvSpPr>
          <p:spPr bwMode="auto">
            <a:xfrm>
              <a:off x="2498758" y="3215510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93</a:t>
              </a:r>
            </a:p>
          </p:txBody>
        </p:sp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6163043" y="3225035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75</a:t>
              </a: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1536124" y="4081009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3418511" y="4081009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85</a:t>
              </a: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5473611" y="4068848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44</a:t>
              </a: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7011378" y="4079394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51</a:t>
              </a:r>
            </a:p>
          </p:txBody>
        </p:sp>
        <p:sp>
          <p:nvSpPr>
            <p:cNvPr id="12" name="Oval 11"/>
            <p:cNvSpPr>
              <a:spLocks noChangeArrowheads="1"/>
            </p:cNvSpPr>
            <p:nvPr/>
          </p:nvSpPr>
          <p:spPr bwMode="auto">
            <a:xfrm>
              <a:off x="901700" y="5217121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18</a:t>
              </a:r>
            </a:p>
          </p:txBody>
        </p:sp>
        <p:sp>
          <p:nvSpPr>
            <p:cNvPr id="13" name="Oval 12"/>
            <p:cNvSpPr>
              <a:spLocks noChangeArrowheads="1"/>
            </p:cNvSpPr>
            <p:nvPr/>
          </p:nvSpPr>
          <p:spPr bwMode="auto">
            <a:xfrm>
              <a:off x="2190861" y="5233534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48</a:t>
              </a:r>
            </a:p>
          </p:txBody>
        </p:sp>
        <p:sp>
          <p:nvSpPr>
            <p:cNvPr id="14" name="Oval 13"/>
            <p:cNvSpPr>
              <a:spLocks noChangeArrowheads="1"/>
            </p:cNvSpPr>
            <p:nvPr/>
          </p:nvSpPr>
          <p:spPr bwMode="auto">
            <a:xfrm>
              <a:off x="2918737" y="5226646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58</a:t>
              </a:r>
            </a:p>
          </p:txBody>
        </p:sp>
        <p:sp>
          <p:nvSpPr>
            <p:cNvPr id="15" name="Oval 14"/>
            <p:cNvSpPr>
              <a:spLocks noChangeArrowheads="1"/>
            </p:cNvSpPr>
            <p:nvPr/>
          </p:nvSpPr>
          <p:spPr bwMode="auto">
            <a:xfrm>
              <a:off x="4036181" y="5200707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10</a:t>
              </a:r>
            </a:p>
          </p:txBody>
        </p:sp>
        <p:sp>
          <p:nvSpPr>
            <p:cNvPr id="16" name="Oval 15"/>
            <p:cNvSpPr>
              <a:spLocks noChangeArrowheads="1"/>
            </p:cNvSpPr>
            <p:nvPr/>
          </p:nvSpPr>
          <p:spPr bwMode="auto">
            <a:xfrm>
              <a:off x="4830732" y="5225030"/>
              <a:ext cx="635610" cy="6640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latin typeface="Times New Roman" panose="02020603050405020304" pitchFamily="18" charset="0"/>
                </a:rPr>
                <a:t>34</a:t>
              </a:r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auto">
            <a:xfrm flipH="1">
              <a:off x="3075077" y="2724377"/>
              <a:ext cx="1301440" cy="645914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auto">
            <a:xfrm>
              <a:off x="4974028" y="2733902"/>
              <a:ext cx="1239165" cy="617339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auto">
            <a:xfrm flipH="1">
              <a:off x="2030049" y="3744573"/>
              <a:ext cx="495055" cy="361412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0" name="Line 19"/>
            <p:cNvSpPr>
              <a:spLocks noChangeShapeType="1"/>
            </p:cNvSpPr>
            <p:nvPr/>
          </p:nvSpPr>
          <p:spPr bwMode="auto">
            <a:xfrm>
              <a:off x="3075077" y="3759372"/>
              <a:ext cx="548470" cy="31645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1" name="Line 20"/>
            <p:cNvSpPr>
              <a:spLocks noChangeShapeType="1"/>
            </p:cNvSpPr>
            <p:nvPr/>
          </p:nvSpPr>
          <p:spPr bwMode="auto">
            <a:xfrm flipH="1">
              <a:off x="5837549" y="3768896"/>
              <a:ext cx="375643" cy="312114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2" name="Line 21"/>
            <p:cNvSpPr>
              <a:spLocks noChangeShapeType="1"/>
            </p:cNvSpPr>
            <p:nvPr/>
          </p:nvSpPr>
          <p:spPr bwMode="auto">
            <a:xfrm>
              <a:off x="6779603" y="3740322"/>
              <a:ext cx="501994" cy="321638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3" name="Line 22"/>
            <p:cNvSpPr>
              <a:spLocks noChangeShapeType="1"/>
            </p:cNvSpPr>
            <p:nvPr/>
          </p:nvSpPr>
          <p:spPr bwMode="auto">
            <a:xfrm flipH="1">
              <a:off x="1229029" y="4686272"/>
              <a:ext cx="449719" cy="549899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4" name="Line 23"/>
            <p:cNvSpPr>
              <a:spLocks noChangeShapeType="1"/>
            </p:cNvSpPr>
            <p:nvPr/>
          </p:nvSpPr>
          <p:spPr bwMode="auto">
            <a:xfrm>
              <a:off x="2096725" y="4693161"/>
              <a:ext cx="429881" cy="523959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5" name="Line 24"/>
            <p:cNvSpPr>
              <a:spLocks noChangeShapeType="1"/>
            </p:cNvSpPr>
            <p:nvPr/>
          </p:nvSpPr>
          <p:spPr bwMode="auto">
            <a:xfrm flipH="1">
              <a:off x="3282675" y="4719099"/>
              <a:ext cx="317805" cy="498021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6" name="Line 25"/>
            <p:cNvSpPr>
              <a:spLocks noChangeShapeType="1"/>
            </p:cNvSpPr>
            <p:nvPr/>
          </p:nvSpPr>
          <p:spPr bwMode="auto">
            <a:xfrm>
              <a:off x="3918285" y="4693161"/>
              <a:ext cx="476708" cy="498021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7" name="Line 26"/>
            <p:cNvSpPr>
              <a:spLocks noChangeShapeType="1"/>
            </p:cNvSpPr>
            <p:nvPr/>
          </p:nvSpPr>
          <p:spPr bwMode="auto">
            <a:xfrm flipH="1">
              <a:off x="5148537" y="4677059"/>
              <a:ext cx="429165" cy="549587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sp>
        <p:nvSpPr>
          <p:cNvPr id="28" name="Text Box 27"/>
          <p:cNvSpPr txBox="1">
            <a:spLocks noChangeArrowheads="1"/>
          </p:cNvSpPr>
          <p:nvPr/>
        </p:nvSpPr>
        <p:spPr bwMode="auto">
          <a:xfrm>
            <a:off x="1227409" y="717982"/>
            <a:ext cx="10023307" cy="12486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4500"/>
              </a:lnSpc>
            </a:pPr>
            <a:r>
              <a:rPr kumimoji="1" lang="en-US" altLang="zh-CN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          </a:t>
            </a:r>
            <a:r>
              <a:rPr kumimoji="1" lang="en-US" altLang="zh-CN" sz="3200" b="1" i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幼圆" panose="02010509060101010101" pitchFamily="49" charset="-122"/>
              </a:rPr>
              <a:t>0</a:t>
            </a:r>
            <a:r>
              <a:rPr kumimoji="1" lang="en-US" altLang="zh-CN" sz="3200" b="1" i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1  02  03  04  05  06  07  08  09  10  11  12</a:t>
            </a:r>
          </a:p>
          <a:p>
            <a:pPr eaLnBrk="1" hangingPunct="1">
              <a:lnSpc>
                <a:spcPts val="4500"/>
              </a:lnSpc>
            </a:pPr>
            <a:r>
              <a:rPr kumimoji="1" lang="en-US" altLang="zh-CN" sz="3200" b="1" dirty="0">
                <a:latin typeface="Times New Roman" panose="02020603050405020304" pitchFamily="18" charset="0"/>
                <a:ea typeface="黑体" panose="02010609060101010101" pitchFamily="49" charset="-122"/>
              </a:rPr>
              <a:t>          94  93  75  91  85  44  51  18  48  58  10  34</a:t>
            </a:r>
          </a:p>
        </p:txBody>
      </p:sp>
      <p:sp>
        <p:nvSpPr>
          <p:cNvPr id="29" name="矩形 28"/>
          <p:cNvSpPr/>
          <p:nvPr/>
        </p:nvSpPr>
        <p:spPr>
          <a:xfrm>
            <a:off x="2789850" y="5777018"/>
            <a:ext cx="5763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任意结点的关键词</a:t>
            </a:r>
            <a:r>
              <a:rPr kumimoji="1"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大于等于</a:t>
            </a:r>
            <a:r>
              <a:rPr kumimoji="1"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它的两个孩子结点的关键词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080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649600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堆的数组表示</a:t>
            </a:r>
          </a:p>
        </p:txBody>
      </p:sp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1417312" y="4300192"/>
            <a:ext cx="3791423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1" lang="zh-CN" altLang="en-US" sz="2800" b="1" dirty="0">
                <a:solidFill>
                  <a:schemeClr val="tx2"/>
                </a:solidFill>
                <a:ea typeface="楷体" panose="02010609060101010101" pitchFamily="49" charset="-122"/>
              </a:rPr>
              <a:t>完全二叉树的数组表示</a:t>
            </a:r>
            <a:endParaRPr kumimoji="1" lang="en-US" altLang="zh-CN" sz="2800" dirty="0">
              <a:solidFill>
                <a:schemeClr val="tx2"/>
              </a:solidFill>
              <a:ea typeface="楷体" panose="02010609060101010101" pitchFamily="49" charset="-122"/>
            </a:endParaRPr>
          </a:p>
          <a:p>
            <a:pPr algn="ctr" eaLnBrk="1" hangingPunct="1"/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K</a:t>
            </a:r>
            <a:r>
              <a:rPr kumimoji="1" lang="en-US" altLang="zh-CN" sz="3600" b="1" i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 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K</a:t>
            </a:r>
            <a:r>
              <a:rPr kumimoji="1" lang="en-US" altLang="zh-CN" sz="3600" b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2</a:t>
            </a:r>
            <a:r>
              <a:rPr kumimoji="1" lang="en-US" altLang="zh-CN" sz="3600" b="1" i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i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 </a:t>
            </a:r>
            <a:r>
              <a:rPr kumimoji="1"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且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 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K</a:t>
            </a:r>
            <a:r>
              <a:rPr kumimoji="1" lang="en-US" altLang="zh-CN" sz="3600" b="1" i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i</a:t>
            </a:r>
            <a:r>
              <a:rPr kumimoji="1" lang="en-US" altLang="zh-CN" sz="3600" b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 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K</a:t>
            </a:r>
            <a:r>
              <a:rPr kumimoji="1" lang="en-US" altLang="zh-CN" sz="3600" b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2</a:t>
            </a:r>
            <a:r>
              <a:rPr kumimoji="1" lang="en-US" altLang="zh-CN" sz="3600" b="1" i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i</a:t>
            </a:r>
            <a:r>
              <a:rPr kumimoji="1" lang="en-US" altLang="zh-CN" sz="3600" b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1</a:t>
            </a:r>
          </a:p>
          <a:p>
            <a:pPr algn="ctr" eaLnBrk="1" hangingPunct="1"/>
            <a:r>
              <a:rPr kumimoji="1" lang="zh-CN" altLang="en-US" sz="4800" b="1" baseline="-25000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极小堆</a:t>
            </a:r>
            <a:endParaRPr kumimoji="1" lang="en-US" altLang="zh-CN" sz="4800" dirty="0">
              <a:solidFill>
                <a:srgbClr val="0070C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6172880" y="4300192"/>
            <a:ext cx="3791423" cy="1785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1" lang="zh-CN" altLang="en-US" sz="2800" b="1" dirty="0">
                <a:solidFill>
                  <a:schemeClr val="tx2"/>
                </a:solidFill>
                <a:ea typeface="楷体" panose="02010609060101010101" pitchFamily="49" charset="-122"/>
              </a:rPr>
              <a:t>完全二叉树的数组表示</a:t>
            </a:r>
            <a:endParaRPr kumimoji="1" lang="en-US" altLang="zh-CN" sz="2800" dirty="0">
              <a:solidFill>
                <a:schemeClr val="tx2"/>
              </a:solidFill>
              <a:ea typeface="楷体" panose="02010609060101010101" pitchFamily="49" charset="-122"/>
            </a:endParaRPr>
          </a:p>
          <a:p>
            <a:pPr algn="ctr" eaLnBrk="1" hangingPunct="1"/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K</a:t>
            </a:r>
            <a:r>
              <a:rPr kumimoji="1" lang="en-US" altLang="zh-CN" sz="3600" b="1" i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 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K</a:t>
            </a:r>
            <a:r>
              <a:rPr kumimoji="1" lang="en-US" altLang="zh-CN" sz="3600" b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2</a:t>
            </a:r>
            <a:r>
              <a:rPr kumimoji="1" lang="en-US" altLang="zh-CN" sz="3600" b="1" i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i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</a:t>
            </a:r>
            <a:r>
              <a:rPr kumimoji="1" lang="zh-CN" altLang="en-US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且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K</a:t>
            </a:r>
            <a:r>
              <a:rPr kumimoji="1" lang="en-US" altLang="zh-CN" sz="3600" b="1" i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i</a:t>
            </a:r>
            <a:r>
              <a:rPr kumimoji="1" lang="en-US" altLang="zh-CN" sz="3600" b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 </a:t>
            </a:r>
            <a:r>
              <a:rPr kumimoji="1" lang="en-US" altLang="zh-CN" sz="28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 </a:t>
            </a:r>
            <a:r>
              <a:rPr kumimoji="1" lang="en-US" altLang="zh-CN" sz="28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K</a:t>
            </a:r>
            <a:r>
              <a:rPr kumimoji="1" lang="en-US" altLang="zh-CN" sz="3600" b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2</a:t>
            </a:r>
            <a:r>
              <a:rPr kumimoji="1" lang="en-US" altLang="zh-CN" sz="3600" b="1" i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i</a:t>
            </a:r>
            <a:r>
              <a:rPr kumimoji="1" lang="en-US" altLang="zh-CN" sz="3600" b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1</a:t>
            </a:r>
          </a:p>
          <a:p>
            <a:pPr algn="ctr" eaLnBrk="1" hangingPunct="1"/>
            <a:r>
              <a:rPr kumimoji="1" lang="zh-CN" altLang="en-US" sz="5400" b="1" baseline="-25000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极大堆</a:t>
            </a:r>
            <a:endParaRPr kumimoji="1" lang="en-US" altLang="zh-CN" sz="5400" dirty="0">
              <a:solidFill>
                <a:srgbClr val="0070C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  <p:grpSp>
        <p:nvGrpSpPr>
          <p:cNvPr id="5" name="组合 1"/>
          <p:cNvGrpSpPr>
            <a:grpSpLocks/>
          </p:cNvGrpSpPr>
          <p:nvPr/>
        </p:nvGrpSpPr>
        <p:grpSpPr bwMode="auto">
          <a:xfrm>
            <a:off x="962526" y="1137748"/>
            <a:ext cx="9364005" cy="2744788"/>
            <a:chOff x="463416" y="1359458"/>
            <a:chExt cx="8254929" cy="2342578"/>
          </a:xfrm>
        </p:grpSpPr>
        <p:grpSp>
          <p:nvGrpSpPr>
            <p:cNvPr id="6" name="组合 7"/>
            <p:cNvGrpSpPr>
              <a:grpSpLocks/>
            </p:cNvGrpSpPr>
            <p:nvPr/>
          </p:nvGrpSpPr>
          <p:grpSpPr bwMode="auto">
            <a:xfrm>
              <a:off x="463416" y="1399746"/>
              <a:ext cx="3752245" cy="2253672"/>
              <a:chOff x="197370" y="998730"/>
              <a:chExt cx="4239616" cy="2735295"/>
            </a:xfrm>
          </p:grpSpPr>
          <p:sp>
            <p:nvSpPr>
              <p:cNvPr id="26" name="椭圆 8"/>
              <p:cNvSpPr>
                <a:spLocks noChangeArrowheads="1"/>
              </p:cNvSpPr>
              <p:nvPr/>
            </p:nvSpPr>
            <p:spPr bwMode="auto">
              <a:xfrm>
                <a:off x="1315663" y="1736418"/>
                <a:ext cx="487371" cy="504924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17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sp>
            <p:nvSpPr>
              <p:cNvPr id="27" name="椭圆 9"/>
              <p:cNvSpPr>
                <a:spLocks noChangeArrowheads="1"/>
              </p:cNvSpPr>
              <p:nvPr/>
            </p:nvSpPr>
            <p:spPr bwMode="auto">
              <a:xfrm>
                <a:off x="746575" y="2460702"/>
                <a:ext cx="487371" cy="504924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23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sp>
            <p:nvSpPr>
              <p:cNvPr id="28" name="椭圆 10"/>
              <p:cNvSpPr>
                <a:spLocks noChangeArrowheads="1"/>
              </p:cNvSpPr>
              <p:nvPr/>
            </p:nvSpPr>
            <p:spPr bwMode="auto">
              <a:xfrm>
                <a:off x="1924390" y="2460702"/>
                <a:ext cx="487371" cy="504924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45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cxnSp>
            <p:nvCxnSpPr>
              <p:cNvPr id="29" name="直接连接符 11"/>
              <p:cNvCxnSpPr>
                <a:cxnSpLocks noChangeShapeType="1"/>
                <a:stCxn id="26" idx="3"/>
                <a:endCxn id="27" idx="7"/>
              </p:cNvCxnSpPr>
              <p:nvPr/>
            </p:nvCxnSpPr>
            <p:spPr bwMode="auto">
              <a:xfrm flipH="1">
                <a:off x="1162572" y="2167398"/>
                <a:ext cx="224465" cy="367248"/>
              </a:xfrm>
              <a:prstGeom prst="line">
                <a:avLst/>
              </a:prstGeom>
              <a:noFill/>
              <a:ln w="254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0" name="直接连接符 12"/>
              <p:cNvCxnSpPr>
                <a:cxnSpLocks noChangeShapeType="1"/>
                <a:stCxn id="26" idx="5"/>
                <a:endCxn id="28" idx="1"/>
              </p:cNvCxnSpPr>
              <p:nvPr/>
            </p:nvCxnSpPr>
            <p:spPr bwMode="auto">
              <a:xfrm>
                <a:off x="1731660" y="2167398"/>
                <a:ext cx="264104" cy="367248"/>
              </a:xfrm>
              <a:prstGeom prst="line">
                <a:avLst/>
              </a:prstGeom>
              <a:noFill/>
              <a:ln w="254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31" name="组合 13"/>
              <p:cNvGrpSpPr>
                <a:grpSpLocks/>
              </p:cNvGrpSpPr>
              <p:nvPr/>
            </p:nvGrpSpPr>
            <p:grpSpPr bwMode="auto">
              <a:xfrm>
                <a:off x="2771800" y="1736418"/>
                <a:ext cx="1665186" cy="1233781"/>
                <a:chOff x="566555" y="1425869"/>
                <a:chExt cx="1845206" cy="1542152"/>
              </a:xfrm>
            </p:grpSpPr>
            <p:sp>
              <p:nvSpPr>
                <p:cNvPr id="39" name="椭圆 21"/>
                <p:cNvSpPr>
                  <a:spLocks noChangeArrowheads="1"/>
                </p:cNvSpPr>
                <p:nvPr/>
              </p:nvSpPr>
              <p:spPr bwMode="auto">
                <a:xfrm>
                  <a:off x="1197166" y="1425869"/>
                  <a:ext cx="540060" cy="631125"/>
                </a:xfrm>
                <a:prstGeom prst="ellipse">
                  <a:avLst/>
                </a:prstGeom>
                <a:noFill/>
                <a:ln w="28575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ts val="2800"/>
                    </a:lnSpc>
                  </a:pPr>
                  <a:r>
                    <a:rPr lang="en-US" altLang="zh-CN" sz="2400">
                      <a:latin typeface="Times New Roman" panose="02020603050405020304" pitchFamily="18" charset="0"/>
                      <a:ea typeface="楷体_GB2312"/>
                      <a:cs typeface="楷体_GB2312"/>
                    </a:rPr>
                    <a:t>65</a:t>
                  </a:r>
                  <a:endParaRPr lang="zh-CN" altLang="en-US" sz="2400">
                    <a:latin typeface="Times New Roman" panose="02020603050405020304" pitchFamily="18" charset="0"/>
                    <a:ea typeface="楷体_GB2312"/>
                    <a:cs typeface="楷体_GB2312"/>
                  </a:endParaRPr>
                </a:p>
              </p:txBody>
            </p:sp>
            <p:sp>
              <p:nvSpPr>
                <p:cNvPr id="40" name="椭圆 22"/>
                <p:cNvSpPr>
                  <a:spLocks noChangeArrowheads="1"/>
                </p:cNvSpPr>
                <p:nvPr/>
              </p:nvSpPr>
              <p:spPr bwMode="auto">
                <a:xfrm>
                  <a:off x="566555" y="2336896"/>
                  <a:ext cx="540060" cy="631125"/>
                </a:xfrm>
                <a:prstGeom prst="ellipse">
                  <a:avLst/>
                </a:prstGeom>
                <a:noFill/>
                <a:ln w="28575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ts val="2800"/>
                    </a:lnSpc>
                  </a:pPr>
                  <a:r>
                    <a:rPr lang="en-US" altLang="zh-CN" sz="2400">
                      <a:latin typeface="Times New Roman" panose="02020603050405020304" pitchFamily="18" charset="0"/>
                      <a:ea typeface="楷体_GB2312"/>
                      <a:cs typeface="楷体_GB2312"/>
                    </a:rPr>
                    <a:t>78</a:t>
                  </a:r>
                  <a:endParaRPr lang="zh-CN" altLang="en-US" sz="2400">
                    <a:latin typeface="Times New Roman" panose="02020603050405020304" pitchFamily="18" charset="0"/>
                    <a:ea typeface="楷体_GB2312"/>
                    <a:cs typeface="楷体_GB2312"/>
                  </a:endParaRPr>
                </a:p>
              </p:txBody>
            </p:sp>
            <p:sp>
              <p:nvSpPr>
                <p:cNvPr id="41" name="椭圆 23"/>
                <p:cNvSpPr>
                  <a:spLocks noChangeArrowheads="1"/>
                </p:cNvSpPr>
                <p:nvPr/>
              </p:nvSpPr>
              <p:spPr bwMode="auto">
                <a:xfrm>
                  <a:off x="1871701" y="2336896"/>
                  <a:ext cx="540060" cy="631125"/>
                </a:xfrm>
                <a:prstGeom prst="ellipse">
                  <a:avLst/>
                </a:prstGeom>
                <a:noFill/>
                <a:ln w="28575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ts val="2800"/>
                    </a:lnSpc>
                  </a:pPr>
                  <a:r>
                    <a:rPr lang="en-US" altLang="zh-CN" sz="2400">
                      <a:latin typeface="Times New Roman" panose="02020603050405020304" pitchFamily="18" charset="0"/>
                      <a:ea typeface="楷体_GB2312"/>
                      <a:cs typeface="楷体_GB2312"/>
                    </a:rPr>
                    <a:t>87</a:t>
                  </a:r>
                  <a:endParaRPr lang="zh-CN" altLang="en-US" sz="2400">
                    <a:latin typeface="Times New Roman" panose="02020603050405020304" pitchFamily="18" charset="0"/>
                    <a:ea typeface="楷体_GB2312"/>
                    <a:cs typeface="楷体_GB2312"/>
                  </a:endParaRPr>
                </a:p>
              </p:txBody>
            </p:sp>
            <p:cxnSp>
              <p:nvCxnSpPr>
                <p:cNvPr id="42" name="直接连接符 24"/>
                <p:cNvCxnSpPr>
                  <a:cxnSpLocks noChangeShapeType="1"/>
                  <a:stCxn id="39" idx="3"/>
                  <a:endCxn id="40" idx="7"/>
                </p:cNvCxnSpPr>
                <p:nvPr/>
              </p:nvCxnSpPr>
              <p:spPr bwMode="auto">
                <a:xfrm flipH="1">
                  <a:off x="1027525" y="1964568"/>
                  <a:ext cx="248731" cy="464754"/>
                </a:xfrm>
                <a:prstGeom prst="line">
                  <a:avLst/>
                </a:prstGeom>
                <a:noFill/>
                <a:ln w="25400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43" name="直接连接符 25"/>
                <p:cNvCxnSpPr>
                  <a:cxnSpLocks noChangeShapeType="1"/>
                  <a:stCxn id="39" idx="5"/>
                  <a:endCxn id="41" idx="1"/>
                </p:cNvCxnSpPr>
                <p:nvPr/>
              </p:nvCxnSpPr>
              <p:spPr bwMode="auto">
                <a:xfrm>
                  <a:off x="1658136" y="1964568"/>
                  <a:ext cx="292656" cy="464754"/>
                </a:xfrm>
                <a:prstGeom prst="line">
                  <a:avLst/>
                </a:prstGeom>
                <a:noFill/>
                <a:ln w="25400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32" name="椭圆 14"/>
              <p:cNvSpPr>
                <a:spLocks noChangeArrowheads="1"/>
              </p:cNvSpPr>
              <p:nvPr/>
            </p:nvSpPr>
            <p:spPr bwMode="auto">
              <a:xfrm>
                <a:off x="2341169" y="998730"/>
                <a:ext cx="487371" cy="504924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09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cxnSp>
            <p:nvCxnSpPr>
              <p:cNvPr id="33" name="直接连接符 15"/>
              <p:cNvCxnSpPr>
                <a:cxnSpLocks noChangeShapeType="1"/>
                <a:stCxn id="32" idx="3"/>
                <a:endCxn id="26" idx="7"/>
              </p:cNvCxnSpPr>
              <p:nvPr/>
            </p:nvCxnSpPr>
            <p:spPr bwMode="auto">
              <a:xfrm flipH="1">
                <a:off x="1731660" y="1429710"/>
                <a:ext cx="680883" cy="380652"/>
              </a:xfrm>
              <a:prstGeom prst="line">
                <a:avLst/>
              </a:prstGeom>
              <a:noFill/>
              <a:ln w="158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4" name="直接连接符 16"/>
              <p:cNvCxnSpPr>
                <a:cxnSpLocks noChangeShapeType="1"/>
                <a:stCxn id="39" idx="1"/>
                <a:endCxn id="32" idx="5"/>
              </p:cNvCxnSpPr>
              <p:nvPr/>
            </p:nvCxnSpPr>
            <p:spPr bwMode="auto">
              <a:xfrm flipH="1" flipV="1">
                <a:off x="2757166" y="1429710"/>
                <a:ext cx="655096" cy="380652"/>
              </a:xfrm>
              <a:prstGeom prst="line">
                <a:avLst/>
              </a:prstGeom>
              <a:noFill/>
              <a:ln w="158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35" name="椭圆 17"/>
              <p:cNvSpPr>
                <a:spLocks noChangeArrowheads="1"/>
              </p:cNvSpPr>
              <p:nvPr/>
            </p:nvSpPr>
            <p:spPr bwMode="auto">
              <a:xfrm>
                <a:off x="197370" y="3229101"/>
                <a:ext cx="487371" cy="504924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53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sp>
            <p:nvSpPr>
              <p:cNvPr id="36" name="椭圆 18"/>
              <p:cNvSpPr>
                <a:spLocks noChangeArrowheads="1"/>
              </p:cNvSpPr>
              <p:nvPr/>
            </p:nvSpPr>
            <p:spPr bwMode="auto">
              <a:xfrm>
                <a:off x="1375185" y="3229101"/>
                <a:ext cx="487371" cy="504924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31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cxnSp>
            <p:nvCxnSpPr>
              <p:cNvPr id="37" name="直接连接符 19"/>
              <p:cNvCxnSpPr>
                <a:cxnSpLocks noChangeShapeType="1"/>
                <a:endCxn id="35" idx="7"/>
              </p:cNvCxnSpPr>
              <p:nvPr/>
            </p:nvCxnSpPr>
            <p:spPr bwMode="auto">
              <a:xfrm flipH="1">
                <a:off x="613367" y="2935797"/>
                <a:ext cx="224465" cy="367248"/>
              </a:xfrm>
              <a:prstGeom prst="line">
                <a:avLst/>
              </a:prstGeom>
              <a:noFill/>
              <a:ln w="254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8" name="直接连接符 20"/>
              <p:cNvCxnSpPr>
                <a:cxnSpLocks noChangeShapeType="1"/>
                <a:endCxn id="36" idx="1"/>
              </p:cNvCxnSpPr>
              <p:nvPr/>
            </p:nvCxnSpPr>
            <p:spPr bwMode="auto">
              <a:xfrm>
                <a:off x="1182455" y="2935797"/>
                <a:ext cx="264104" cy="367248"/>
              </a:xfrm>
              <a:prstGeom prst="line">
                <a:avLst/>
              </a:prstGeom>
              <a:noFill/>
              <a:ln w="254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7" name="组合 26"/>
            <p:cNvGrpSpPr>
              <a:grpSpLocks/>
            </p:cNvGrpSpPr>
            <p:nvPr/>
          </p:nvGrpSpPr>
          <p:grpSpPr bwMode="auto">
            <a:xfrm>
              <a:off x="4966100" y="1359458"/>
              <a:ext cx="3752245" cy="2342578"/>
              <a:chOff x="197370" y="944777"/>
              <a:chExt cx="4239616" cy="2843201"/>
            </a:xfrm>
          </p:grpSpPr>
          <p:sp>
            <p:nvSpPr>
              <p:cNvPr id="8" name="椭圆 27"/>
              <p:cNvSpPr>
                <a:spLocks noChangeArrowheads="1"/>
              </p:cNvSpPr>
              <p:nvPr/>
            </p:nvSpPr>
            <p:spPr bwMode="auto">
              <a:xfrm>
                <a:off x="1315663" y="1682465"/>
                <a:ext cx="487371" cy="612829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78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sp>
            <p:nvSpPr>
              <p:cNvPr id="9" name="椭圆 28"/>
              <p:cNvSpPr>
                <a:spLocks noChangeArrowheads="1"/>
              </p:cNvSpPr>
              <p:nvPr/>
            </p:nvSpPr>
            <p:spPr bwMode="auto">
              <a:xfrm>
                <a:off x="746575" y="2406749"/>
                <a:ext cx="487371" cy="612829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45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sp>
            <p:nvSpPr>
              <p:cNvPr id="10" name="椭圆 29"/>
              <p:cNvSpPr>
                <a:spLocks noChangeArrowheads="1"/>
              </p:cNvSpPr>
              <p:nvPr/>
            </p:nvSpPr>
            <p:spPr bwMode="auto">
              <a:xfrm>
                <a:off x="1924390" y="2406749"/>
                <a:ext cx="487371" cy="612829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65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cxnSp>
            <p:nvCxnSpPr>
              <p:cNvPr id="11" name="直接连接符 30"/>
              <p:cNvCxnSpPr>
                <a:cxnSpLocks noChangeShapeType="1"/>
                <a:stCxn id="8" idx="3"/>
                <a:endCxn id="9" idx="7"/>
              </p:cNvCxnSpPr>
              <p:nvPr/>
            </p:nvCxnSpPr>
            <p:spPr bwMode="auto">
              <a:xfrm flipH="1">
                <a:off x="1162572" y="2205548"/>
                <a:ext cx="224465" cy="290947"/>
              </a:xfrm>
              <a:prstGeom prst="line">
                <a:avLst/>
              </a:prstGeom>
              <a:noFill/>
              <a:ln w="254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2" name="直接连接符 31"/>
              <p:cNvCxnSpPr>
                <a:cxnSpLocks noChangeShapeType="1"/>
                <a:stCxn id="8" idx="5"/>
                <a:endCxn id="10" idx="1"/>
              </p:cNvCxnSpPr>
              <p:nvPr/>
            </p:nvCxnSpPr>
            <p:spPr bwMode="auto">
              <a:xfrm>
                <a:off x="1731661" y="2205548"/>
                <a:ext cx="264103" cy="290947"/>
              </a:xfrm>
              <a:prstGeom prst="line">
                <a:avLst/>
              </a:prstGeom>
              <a:noFill/>
              <a:ln w="254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grpSp>
            <p:nvGrpSpPr>
              <p:cNvPr id="13" name="组合 32"/>
              <p:cNvGrpSpPr>
                <a:grpSpLocks/>
              </p:cNvGrpSpPr>
              <p:nvPr/>
            </p:nvGrpSpPr>
            <p:grpSpPr bwMode="auto">
              <a:xfrm>
                <a:off x="2771800" y="1682466"/>
                <a:ext cx="1665186" cy="1341685"/>
                <a:chOff x="566555" y="1358433"/>
                <a:chExt cx="1845206" cy="1677026"/>
              </a:xfrm>
            </p:grpSpPr>
            <p:sp>
              <p:nvSpPr>
                <p:cNvPr id="21" name="椭圆 40"/>
                <p:cNvSpPr>
                  <a:spLocks noChangeArrowheads="1"/>
                </p:cNvSpPr>
                <p:nvPr/>
              </p:nvSpPr>
              <p:spPr bwMode="auto">
                <a:xfrm>
                  <a:off x="1197166" y="1358433"/>
                  <a:ext cx="540060" cy="766000"/>
                </a:xfrm>
                <a:prstGeom prst="ellipse">
                  <a:avLst/>
                </a:prstGeom>
                <a:noFill/>
                <a:ln w="28575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ts val="2800"/>
                    </a:lnSpc>
                  </a:pPr>
                  <a:r>
                    <a:rPr lang="en-US" altLang="zh-CN" sz="2400">
                      <a:latin typeface="Times New Roman" panose="02020603050405020304" pitchFamily="18" charset="0"/>
                      <a:ea typeface="楷体_GB2312"/>
                      <a:cs typeface="楷体_GB2312"/>
                    </a:rPr>
                    <a:t>53</a:t>
                  </a:r>
                  <a:endParaRPr lang="zh-CN" altLang="en-US" sz="2400">
                    <a:latin typeface="Times New Roman" panose="02020603050405020304" pitchFamily="18" charset="0"/>
                    <a:ea typeface="楷体_GB2312"/>
                    <a:cs typeface="楷体_GB2312"/>
                  </a:endParaRPr>
                </a:p>
              </p:txBody>
            </p:sp>
            <p:sp>
              <p:nvSpPr>
                <p:cNvPr id="22" name="椭圆 41"/>
                <p:cNvSpPr>
                  <a:spLocks noChangeArrowheads="1"/>
                </p:cNvSpPr>
                <p:nvPr/>
              </p:nvSpPr>
              <p:spPr bwMode="auto">
                <a:xfrm>
                  <a:off x="566555" y="2269459"/>
                  <a:ext cx="540060" cy="766000"/>
                </a:xfrm>
                <a:prstGeom prst="ellipse">
                  <a:avLst/>
                </a:prstGeom>
                <a:noFill/>
                <a:ln w="28575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ts val="2800"/>
                    </a:lnSpc>
                  </a:pPr>
                  <a:r>
                    <a:rPr lang="en-US" altLang="zh-CN" sz="2400">
                      <a:latin typeface="Times New Roman" panose="02020603050405020304" pitchFamily="18" charset="0"/>
                      <a:ea typeface="楷体_GB2312"/>
                      <a:cs typeface="楷体_GB2312"/>
                    </a:rPr>
                    <a:t>09</a:t>
                  </a:r>
                  <a:endParaRPr lang="zh-CN" altLang="en-US" sz="2400">
                    <a:latin typeface="Times New Roman" panose="02020603050405020304" pitchFamily="18" charset="0"/>
                    <a:ea typeface="楷体_GB2312"/>
                    <a:cs typeface="楷体_GB2312"/>
                  </a:endParaRPr>
                </a:p>
              </p:txBody>
            </p:sp>
            <p:sp>
              <p:nvSpPr>
                <p:cNvPr id="23" name="椭圆 42"/>
                <p:cNvSpPr>
                  <a:spLocks noChangeArrowheads="1"/>
                </p:cNvSpPr>
                <p:nvPr/>
              </p:nvSpPr>
              <p:spPr bwMode="auto">
                <a:xfrm>
                  <a:off x="1871701" y="2269459"/>
                  <a:ext cx="540060" cy="766000"/>
                </a:xfrm>
                <a:prstGeom prst="ellipse">
                  <a:avLst/>
                </a:prstGeom>
                <a:noFill/>
                <a:ln w="28575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ts val="2800"/>
                    </a:lnSpc>
                  </a:pPr>
                  <a:r>
                    <a:rPr lang="en-US" altLang="zh-CN" sz="2400">
                      <a:latin typeface="Times New Roman" panose="02020603050405020304" pitchFamily="18" charset="0"/>
                      <a:ea typeface="楷体_GB2312"/>
                      <a:cs typeface="楷体_GB2312"/>
                    </a:rPr>
                    <a:t>31</a:t>
                  </a:r>
                  <a:endParaRPr lang="zh-CN" altLang="en-US" sz="2400">
                    <a:latin typeface="Times New Roman" panose="02020603050405020304" pitchFamily="18" charset="0"/>
                    <a:ea typeface="楷体_GB2312"/>
                    <a:cs typeface="楷体_GB2312"/>
                  </a:endParaRPr>
                </a:p>
              </p:txBody>
            </p:sp>
            <p:cxnSp>
              <p:nvCxnSpPr>
                <p:cNvPr id="24" name="直接连接符 43"/>
                <p:cNvCxnSpPr>
                  <a:cxnSpLocks noChangeShapeType="1"/>
                  <a:stCxn id="21" idx="3"/>
                  <a:endCxn id="22" idx="7"/>
                </p:cNvCxnSpPr>
                <p:nvPr/>
              </p:nvCxnSpPr>
              <p:spPr bwMode="auto">
                <a:xfrm flipH="1">
                  <a:off x="1027525" y="2012255"/>
                  <a:ext cx="248731" cy="369381"/>
                </a:xfrm>
                <a:prstGeom prst="line">
                  <a:avLst/>
                </a:prstGeom>
                <a:noFill/>
                <a:ln w="25400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5" name="直接连接符 44"/>
                <p:cNvCxnSpPr>
                  <a:cxnSpLocks noChangeShapeType="1"/>
                  <a:stCxn id="21" idx="5"/>
                  <a:endCxn id="23" idx="1"/>
                </p:cNvCxnSpPr>
                <p:nvPr/>
              </p:nvCxnSpPr>
              <p:spPr bwMode="auto">
                <a:xfrm>
                  <a:off x="1658137" y="2012255"/>
                  <a:ext cx="292654" cy="369381"/>
                </a:xfrm>
                <a:prstGeom prst="line">
                  <a:avLst/>
                </a:prstGeom>
                <a:noFill/>
                <a:ln w="25400" algn="ctr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4" name="椭圆 33"/>
              <p:cNvSpPr>
                <a:spLocks noChangeArrowheads="1"/>
              </p:cNvSpPr>
              <p:nvPr/>
            </p:nvSpPr>
            <p:spPr bwMode="auto">
              <a:xfrm>
                <a:off x="2341169" y="944777"/>
                <a:ext cx="487371" cy="612829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87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cxnSp>
            <p:nvCxnSpPr>
              <p:cNvPr id="15" name="直接连接符 34"/>
              <p:cNvCxnSpPr>
                <a:cxnSpLocks noChangeShapeType="1"/>
                <a:stCxn id="14" idx="3"/>
                <a:endCxn id="8" idx="7"/>
              </p:cNvCxnSpPr>
              <p:nvPr/>
            </p:nvCxnSpPr>
            <p:spPr bwMode="auto">
              <a:xfrm flipH="1">
                <a:off x="1731661" y="1467860"/>
                <a:ext cx="680883" cy="304351"/>
              </a:xfrm>
              <a:prstGeom prst="line">
                <a:avLst/>
              </a:prstGeom>
              <a:noFill/>
              <a:ln w="158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6" name="直接连接符 35"/>
              <p:cNvCxnSpPr>
                <a:cxnSpLocks noChangeShapeType="1"/>
                <a:stCxn id="21" idx="1"/>
                <a:endCxn id="14" idx="5"/>
              </p:cNvCxnSpPr>
              <p:nvPr/>
            </p:nvCxnSpPr>
            <p:spPr bwMode="auto">
              <a:xfrm flipH="1" flipV="1">
                <a:off x="2757167" y="1467860"/>
                <a:ext cx="655095" cy="304353"/>
              </a:xfrm>
              <a:prstGeom prst="line">
                <a:avLst/>
              </a:prstGeom>
              <a:noFill/>
              <a:ln w="158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" name="椭圆 36"/>
              <p:cNvSpPr>
                <a:spLocks noChangeArrowheads="1"/>
              </p:cNvSpPr>
              <p:nvPr/>
            </p:nvSpPr>
            <p:spPr bwMode="auto">
              <a:xfrm>
                <a:off x="197370" y="3175149"/>
                <a:ext cx="487371" cy="612829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17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sp>
            <p:nvSpPr>
              <p:cNvPr id="18" name="椭圆 37"/>
              <p:cNvSpPr>
                <a:spLocks noChangeArrowheads="1"/>
              </p:cNvSpPr>
              <p:nvPr/>
            </p:nvSpPr>
            <p:spPr bwMode="auto">
              <a:xfrm>
                <a:off x="1375185" y="3175149"/>
                <a:ext cx="487371" cy="612829"/>
              </a:xfrm>
              <a:prstGeom prst="ellipse">
                <a:avLst/>
              </a:prstGeom>
              <a:noFill/>
              <a:ln w="28575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ts val="2800"/>
                  </a:lnSpc>
                </a:pPr>
                <a:r>
                  <a:rPr lang="en-US" altLang="zh-CN" sz="2400">
                    <a:latin typeface="Times New Roman" panose="02020603050405020304" pitchFamily="18" charset="0"/>
                    <a:ea typeface="楷体_GB2312"/>
                    <a:cs typeface="楷体_GB2312"/>
                  </a:rPr>
                  <a:t>23</a:t>
                </a:r>
                <a:endParaRPr lang="zh-CN" altLang="en-US" sz="2400">
                  <a:latin typeface="Times New Roman" panose="02020603050405020304" pitchFamily="18" charset="0"/>
                  <a:ea typeface="楷体_GB2312"/>
                  <a:cs typeface="楷体_GB2312"/>
                </a:endParaRPr>
              </a:p>
            </p:txBody>
          </p:sp>
          <p:cxnSp>
            <p:nvCxnSpPr>
              <p:cNvPr id="19" name="直接连接符 38"/>
              <p:cNvCxnSpPr>
                <a:cxnSpLocks noChangeShapeType="1"/>
                <a:endCxn id="17" idx="7"/>
              </p:cNvCxnSpPr>
              <p:nvPr/>
            </p:nvCxnSpPr>
            <p:spPr bwMode="auto">
              <a:xfrm flipH="1">
                <a:off x="613368" y="2935797"/>
                <a:ext cx="224465" cy="329098"/>
              </a:xfrm>
              <a:prstGeom prst="line">
                <a:avLst/>
              </a:prstGeom>
              <a:noFill/>
              <a:ln w="254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0" name="直接连接符 39"/>
              <p:cNvCxnSpPr>
                <a:cxnSpLocks noChangeShapeType="1"/>
                <a:endCxn id="18" idx="1"/>
              </p:cNvCxnSpPr>
              <p:nvPr/>
            </p:nvCxnSpPr>
            <p:spPr bwMode="auto">
              <a:xfrm>
                <a:off x="1182455" y="2935797"/>
                <a:ext cx="264105" cy="329098"/>
              </a:xfrm>
              <a:prstGeom prst="line">
                <a:avLst/>
              </a:prstGeom>
              <a:noFill/>
              <a:ln w="254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</p:grpSp>
    </p:spTree>
    <p:extLst>
      <p:ext uri="{BB962C8B-B14F-4D97-AF65-F5344CB8AC3E}">
        <p14:creationId xmlns:p14="http://schemas.microsoft.com/office/powerpoint/2010/main" val="635063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228674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堆排序思想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261258" y="632455"/>
            <a:ext cx="11522815" cy="6029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5000"/>
              </a:lnSpc>
              <a:buFont typeface="Monotype Sorts"/>
              <a:buNone/>
            </a:pPr>
            <a:endParaRPr lang="zh-CN" altLang="en-US" b="1" dirty="0">
              <a:solidFill>
                <a:schemeClr val="tx2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ts val="5000"/>
              </a:lnSpc>
              <a:spcBef>
                <a:spcPts val="1200"/>
              </a:spcBef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设数组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存放堆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R[1]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是关键词最大的记录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将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R[1]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R[n]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互换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最大记录放在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R[n]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的位置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（定最大）</a:t>
            </a:r>
          </a:p>
          <a:p>
            <a:pPr>
              <a:lnSpc>
                <a:spcPts val="5000"/>
              </a:lnSpc>
              <a:spcBef>
                <a:spcPct val="0"/>
              </a:spcBef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调整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R[1], … , R[n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1],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使之成为新堆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则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R[1]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是其中最大者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再交换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R[1]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与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1],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使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R[n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1]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中放入次最大记录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（定次大）</a:t>
            </a:r>
          </a:p>
          <a:p>
            <a:pPr>
              <a:lnSpc>
                <a:spcPts val="5000"/>
              </a:lnSpc>
              <a:spcBef>
                <a:spcPct val="0"/>
              </a:spcBef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再对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R[1], R[2], … , R[n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调整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使之成为新堆，再进行类似的交换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上述操作反复进行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直到调整范围只剩下一个记录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R[1]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为止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（余最小）</a:t>
            </a:r>
            <a:b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此时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R[1]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个记录中最小的，且数组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R[n]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中的记录已按从小到大排列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16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73090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排序算法的度量指标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721893" y="1134789"/>
            <a:ext cx="10952175" cy="492045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0000" tIns="46800" rIns="90000" bIns="46800">
            <a:spAutoFit/>
          </a:bodyPr>
          <a:lstStyle/>
          <a:p>
            <a:pPr marL="342900" indent="-342900" eaLnBrk="0" hangingPunct="0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l"/>
              <a:defRPr/>
            </a:pPr>
            <a:r>
              <a:rPr kumimoji="1" lang="zh-CN" altLang="en-US" sz="2800" b="1" u="sng" dirty="0">
                <a:solidFill>
                  <a:srgbClr val="CC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时间开销</a:t>
            </a:r>
            <a:r>
              <a:rPr kumimoji="1" lang="en-US" altLang="zh-CN" sz="2800" b="1" u="sng" dirty="0">
                <a:solidFill>
                  <a:srgbClr val="CC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kumimoji="1" lang="zh-CN" altLang="en-US" sz="2800" b="1" u="sng" dirty="0">
                <a:solidFill>
                  <a:srgbClr val="CC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时间复杂性</a:t>
            </a:r>
            <a:r>
              <a:rPr kumimoji="1" lang="en-US" altLang="zh-CN" sz="2800" b="1" u="sng" dirty="0">
                <a:solidFill>
                  <a:srgbClr val="CC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br>
              <a:rPr kumimoji="1"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是衡量算法好坏的最重要标志。可用算法执行中</a:t>
            </a:r>
            <a:r>
              <a:rPr kumimoji="1" lang="zh-CN" altLang="en-US" sz="2800" b="1" dirty="0">
                <a:solidFill>
                  <a:schemeClr val="hlin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关键词的比较次数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与</a:t>
            </a:r>
            <a:r>
              <a:rPr kumimoji="1" lang="zh-CN" altLang="en-US" sz="2800" b="1" dirty="0">
                <a:solidFill>
                  <a:schemeClr val="hlin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数据的移动次数</a:t>
            </a: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来衡量。</a:t>
            </a:r>
          </a:p>
          <a:p>
            <a:pPr marL="342900" indent="-342900" eaLnBrk="0" hangingPunct="0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l"/>
              <a:defRPr/>
            </a:pPr>
            <a:r>
              <a:rPr kumimoji="1" lang="zh-CN" altLang="en-US" sz="2800" b="1" u="sng" dirty="0">
                <a:solidFill>
                  <a:srgbClr val="CC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空间复杂性</a:t>
            </a:r>
            <a:br>
              <a:rPr kumimoji="1"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kumimoji="1"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主要考察排序过程占用存储空间的大小。</a:t>
            </a:r>
          </a:p>
          <a:p>
            <a:pPr marL="342900" indent="-342900" eaLnBrk="0" hangingPunct="0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Font typeface="Wingdings" pitchFamily="2" charset="2"/>
              <a:buChar char="l"/>
              <a:defRPr/>
            </a:pPr>
            <a:r>
              <a:rPr kumimoji="1" lang="zh-CN" altLang="en-US" sz="2800" b="1" u="sng" dirty="0">
                <a:solidFill>
                  <a:srgbClr val="CC33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排序算法的稳定性</a:t>
            </a:r>
            <a:br>
              <a:rPr kumimoji="1"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kumimoji="1" lang="zh-CN" altLang="en-US" sz="2800" b="1" dirty="0">
                <a:latin typeface="Times New Roman" pitchFamily="18" charset="0"/>
                <a:ea typeface="楷体" panose="02010609060101010101" pitchFamily="49" charset="-122"/>
              </a:rPr>
              <a:t>如果两个对象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r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[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i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]</a:t>
            </a:r>
            <a:r>
              <a:rPr kumimoji="1" lang="zh-CN" altLang="en-US" sz="2800" b="1" dirty="0">
                <a:latin typeface="Times New Roman" pitchFamily="18" charset="0"/>
                <a:ea typeface="楷体" panose="02010609060101010101" pitchFamily="49" charset="-122"/>
              </a:rPr>
              <a:t>和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r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[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], </a:t>
            </a:r>
            <a:r>
              <a:rPr kumimoji="1" lang="zh-CN" altLang="en-US" sz="2800" b="1" dirty="0">
                <a:latin typeface="Times New Roman" pitchFamily="18" charset="0"/>
                <a:ea typeface="楷体" panose="02010609060101010101" pitchFamily="49" charset="-122"/>
              </a:rPr>
              <a:t>其关键词相同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, 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k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[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i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]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  <a:sym typeface="Symbol"/>
              </a:rPr>
              <a:t>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k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[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], </a:t>
            </a:r>
            <a:r>
              <a:rPr kumimoji="1" lang="zh-CN" altLang="en-US" sz="2800" b="1" dirty="0">
                <a:latin typeface="Times New Roman" pitchFamily="18" charset="0"/>
                <a:ea typeface="楷体" panose="02010609060101010101" pitchFamily="49" charset="-122"/>
              </a:rPr>
              <a:t>且在排序前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r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[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i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]</a:t>
            </a:r>
            <a:r>
              <a:rPr kumimoji="1" lang="zh-CN" altLang="en-US" sz="2800" b="1" dirty="0">
                <a:latin typeface="Times New Roman" pitchFamily="18" charset="0"/>
                <a:ea typeface="楷体" panose="02010609060101010101" pitchFamily="49" charset="-122"/>
              </a:rPr>
              <a:t>在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r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[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]</a:t>
            </a:r>
            <a:r>
              <a:rPr kumimoji="1" lang="zh-CN" altLang="en-US" sz="2800" b="1" dirty="0">
                <a:latin typeface="Times New Roman" pitchFamily="18" charset="0"/>
                <a:ea typeface="楷体" panose="02010609060101010101" pitchFamily="49" charset="-122"/>
              </a:rPr>
              <a:t>的前面，若排序后，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r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[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i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]</a:t>
            </a:r>
            <a:r>
              <a:rPr kumimoji="1" lang="zh-CN" altLang="en-US" sz="2800" b="1" dirty="0">
                <a:latin typeface="Times New Roman" pitchFamily="18" charset="0"/>
                <a:ea typeface="楷体" panose="02010609060101010101" pitchFamily="49" charset="-122"/>
              </a:rPr>
              <a:t>仍在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r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[</a:t>
            </a:r>
            <a:r>
              <a:rPr kumimoji="1" lang="en-US" altLang="zh-CN" sz="2800" b="1" i="1" dirty="0">
                <a:latin typeface="Times New Roman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2800" b="1" dirty="0">
                <a:latin typeface="Times New Roman" pitchFamily="18" charset="0"/>
                <a:ea typeface="楷体" panose="02010609060101010101" pitchFamily="49" charset="-122"/>
              </a:rPr>
              <a:t>]</a:t>
            </a:r>
            <a:r>
              <a:rPr kumimoji="1" lang="zh-CN" altLang="en-US" sz="2800" b="1" dirty="0">
                <a:latin typeface="Times New Roman" pitchFamily="18" charset="0"/>
                <a:ea typeface="楷体" panose="02010609060101010101" pitchFamily="49" charset="-122"/>
              </a:rPr>
              <a:t>的前面，则称这个排序方法是稳定的，否则称这个排序方法是不稳定的。</a:t>
            </a:r>
          </a:p>
        </p:txBody>
      </p:sp>
    </p:spTree>
    <p:extLst>
      <p:ext uri="{BB962C8B-B14F-4D97-AF65-F5344CB8AC3E}">
        <p14:creationId xmlns:p14="http://schemas.microsoft.com/office/powerpoint/2010/main" val="289197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447227" y="940445"/>
            <a:ext cx="9140562" cy="586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4300"/>
              </a:lnSpc>
              <a:buClr>
                <a:schemeClr val="tx2"/>
              </a:buClr>
              <a:buSzPct val="70000"/>
              <a:buFont typeface="Wingdings" panose="05000000000000000000" pitchFamily="2" charset="2"/>
              <a:buChar char="n"/>
            </a:pPr>
            <a:r>
              <a:rPr kumimoji="1" lang="zh-CN" altLang="en-US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堆排序算法的粗略描述</a:t>
            </a:r>
            <a:r>
              <a:rPr kumimoji="1" lang="zh-CN" altLang="en-US" sz="32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：</a:t>
            </a:r>
            <a:br>
              <a:rPr kumimoji="1" lang="en-US" altLang="zh-CN" sz="32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kumimoji="1" lang="en-US" altLang="zh-CN" sz="32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⑴ 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建立包含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,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, …, </a:t>
            </a:r>
            <a:r>
              <a:rPr kumimoji="1" lang="en-US" altLang="zh-CN" sz="32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</a:t>
            </a:r>
            <a:r>
              <a:rPr kumimoji="1" lang="en-US" altLang="zh-CN" sz="3200" b="1" baseline="-30000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的堆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.</a:t>
            </a:r>
            <a:b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kumimoji="1" lang="en-US" altLang="zh-CN" sz="320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⑵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FOR </a:t>
            </a:r>
            <a:r>
              <a:rPr kumimoji="1" lang="en-US" altLang="zh-CN" sz="32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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 TO 2 STEP </a:t>
            </a:r>
            <a:r>
              <a:rPr kumimoji="1" lang="en-US" altLang="zh-CN" sz="3200" b="1" dirty="0">
                <a:latin typeface="Courier New" panose="02070309020205020404" pitchFamily="49" charset="0"/>
                <a:ea typeface="楷体" panose="02010609060101010101" pitchFamily="49" charset="-122"/>
                <a:cs typeface="Times New Roman" panose="02020603050405020304" pitchFamily="18" charset="0"/>
              </a:rPr>
              <a:t>–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 DO</a:t>
            </a:r>
            <a:b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   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(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sym typeface="Symbol" panose="05050102010706020507" pitchFamily="18" charset="2"/>
              </a:rPr>
              <a:t> </a:t>
            </a:r>
            <a:r>
              <a:rPr kumimoji="1" lang="en-US" altLang="zh-CN" sz="32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kumimoji="1" lang="en-US" altLang="zh-CN" sz="3200" b="1" baseline="-30000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．</a:t>
            </a:r>
            <a:b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</a:br>
            <a:r>
              <a:rPr kumimoji="1" lang="en-US" altLang="zh-CN" sz="3200" b="1" dirty="0">
                <a:latin typeface="楷体" panose="02010609060101010101" pitchFamily="49" charset="-122"/>
                <a:ea typeface="楷体" panose="02010609060101010101" pitchFamily="49" charset="-122"/>
              </a:rPr>
              <a:t>      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重建包含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,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, …, 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K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</a:t>
            </a:r>
            <a:r>
              <a:rPr kumimoji="1" lang="en-US" altLang="zh-CN" sz="3200" b="1" baseline="-30000" dirty="0">
                <a:latin typeface="Courier New" panose="02070309020205020404" pitchFamily="49" charset="0"/>
                <a:ea typeface="楷体" panose="02010609060101010101" pitchFamily="49" charset="-122"/>
                <a:cs typeface="Times New Roman" panose="02020603050405020304" pitchFamily="18" charset="0"/>
              </a:rPr>
              <a:t>–</a:t>
            </a:r>
            <a:r>
              <a:rPr kumimoji="1" lang="en-US" altLang="zh-CN" sz="3200" b="1" baseline="-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的堆</a:t>
            </a:r>
            <a:r>
              <a:rPr kumimoji="1"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. ). ▌</a:t>
            </a:r>
          </a:p>
          <a:p>
            <a:pPr eaLnBrk="1" hangingPunct="1">
              <a:lnSpc>
                <a:spcPts val="4300"/>
              </a:lnSpc>
              <a:spcBef>
                <a:spcPts val="18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n"/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需解决的两个问题</a:t>
            </a:r>
            <a:r>
              <a:rPr lang="zh-CN" altLang="en-US" sz="32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：</a:t>
            </a:r>
            <a:br>
              <a:rPr lang="en-US" altLang="zh-CN" sz="32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</a:b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① 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如何建堆</a:t>
            </a:r>
            <a:b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</a:b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② 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如何调整新堆</a:t>
            </a:r>
          </a:p>
        </p:txBody>
      </p:sp>
    </p:spTree>
    <p:extLst>
      <p:ext uri="{BB962C8B-B14F-4D97-AF65-F5344CB8AC3E}">
        <p14:creationId xmlns:p14="http://schemas.microsoft.com/office/powerpoint/2010/main" val="207663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38" name="Rectangle 2"/>
          <p:cNvSpPr txBox="1">
            <a:spLocks noChangeArrowheads="1"/>
          </p:cNvSpPr>
          <p:nvPr/>
        </p:nvSpPr>
        <p:spPr>
          <a:xfrm>
            <a:off x="512814" y="911371"/>
            <a:ext cx="10370594" cy="26543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问题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②——</a:t>
            </a:r>
            <a:r>
              <a:rPr lang="zh-CN" altLang="en-US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重建堆：</a:t>
            </a:r>
            <a:br>
              <a:rPr lang="en-US" altLang="zh-CN" b="1" dirty="0">
                <a:solidFill>
                  <a:srgbClr val="66FF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baseline="-25000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与 </a:t>
            </a:r>
            <a:r>
              <a:rPr lang="en-US" altLang="zh-CN" b="1" dirty="0" err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baseline="-25000" dirty="0" err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i</a:t>
            </a:r>
            <a:r>
              <a:rPr lang="en-US" altLang="zh-CN" b="1" baseline="-25000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交换后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, R</a:t>
            </a:r>
            <a:r>
              <a:rPr lang="en-US" altLang="zh-CN" b="1" baseline="-25000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的左、右子树仍满足堆的性质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b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为什么先解决问题②</a:t>
            </a:r>
            <a:r>
              <a:rPr lang="zh-CN" altLang="en-US" sz="1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? 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因为问题①之解决也需要</a:t>
            </a:r>
            <a:r>
              <a:rPr lang="zh-CN" altLang="en-US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重建堆的方法</a:t>
            </a:r>
            <a:r>
              <a:rPr lang="en-US" altLang="zh-CN" b="1" dirty="0">
                <a:solidFill>
                  <a:srgbClr val="00B05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</a:p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解决方案：如根结点存在，与其儿子比较。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若根结点大，则已经是堆；否则，与儿子进行交换，并以这个儿子为根结点继续重建。</a:t>
            </a:r>
          </a:p>
        </p:txBody>
      </p:sp>
      <p:sp>
        <p:nvSpPr>
          <p:cNvPr id="139" name="Rectangle 3"/>
          <p:cNvSpPr>
            <a:spLocks noChangeArrowheads="1"/>
          </p:cNvSpPr>
          <p:nvPr/>
        </p:nvSpPr>
        <p:spPr bwMode="auto">
          <a:xfrm>
            <a:off x="793099" y="1041126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75000"/>
              <a:buFont typeface="Monotype Sorts"/>
              <a:buNone/>
            </a:pPr>
            <a:endParaRPr kumimoji="1" lang="zh-CN" altLang="en-US" sz="2000">
              <a:latin typeface="Times New Roman" panose="02020603050405020304" pitchFamily="18" charset="0"/>
              <a:ea typeface="幼圆" panose="02010509060101010101" pitchFamily="49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75000"/>
              <a:buFont typeface="Monotype Sorts"/>
              <a:buNone/>
            </a:pPr>
            <a:endParaRPr kumimoji="1" lang="zh-CN" altLang="en-US" sz="2000">
              <a:latin typeface="Times New Roman" panose="02020603050405020304" pitchFamily="18" charset="0"/>
              <a:ea typeface="幼圆" panose="02010509060101010101" pitchFamily="49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Clr>
                <a:schemeClr val="accent2"/>
              </a:buClr>
              <a:buSzPct val="75000"/>
              <a:buFont typeface="Monotype Sorts"/>
              <a:buNone/>
            </a:pPr>
            <a:endParaRPr kumimoji="1" lang="zh-CN" altLang="en-US" sz="2000">
              <a:latin typeface="Times New Roman" panose="02020603050405020304" pitchFamily="18" charset="0"/>
              <a:ea typeface="幼圆" panose="02010509060101010101" pitchFamily="49" charset="-122"/>
            </a:endParaRPr>
          </a:p>
        </p:txBody>
      </p:sp>
      <p:grpSp>
        <p:nvGrpSpPr>
          <p:cNvPr id="142" name="组合 4"/>
          <p:cNvGrpSpPr>
            <a:grpSpLocks/>
          </p:cNvGrpSpPr>
          <p:nvPr/>
        </p:nvGrpSpPr>
        <p:grpSpPr bwMode="auto">
          <a:xfrm>
            <a:off x="1750005" y="3496735"/>
            <a:ext cx="3574038" cy="1554831"/>
            <a:chOff x="414338" y="1584325"/>
            <a:chExt cx="3573458" cy="1554445"/>
          </a:xfrm>
        </p:grpSpPr>
        <p:sp>
          <p:nvSpPr>
            <p:cNvPr id="173" name="Oval 273"/>
            <p:cNvSpPr>
              <a:spLocks noChangeArrowheads="1"/>
            </p:cNvSpPr>
            <p:nvPr/>
          </p:nvSpPr>
          <p:spPr bwMode="auto">
            <a:xfrm>
              <a:off x="1979613" y="1584325"/>
              <a:ext cx="450850" cy="43815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174" name="Oval 274"/>
            <p:cNvSpPr>
              <a:spLocks noChangeArrowheads="1"/>
            </p:cNvSpPr>
            <p:nvPr/>
          </p:nvSpPr>
          <p:spPr bwMode="auto">
            <a:xfrm>
              <a:off x="972485" y="2106145"/>
              <a:ext cx="449263" cy="43815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tx2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175" name="Oval 275"/>
            <p:cNvSpPr>
              <a:spLocks noChangeArrowheads="1"/>
            </p:cNvSpPr>
            <p:nvPr/>
          </p:nvSpPr>
          <p:spPr bwMode="auto">
            <a:xfrm>
              <a:off x="3043238" y="2089150"/>
              <a:ext cx="450850" cy="43815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176" name="Oval 276"/>
            <p:cNvSpPr>
              <a:spLocks noChangeArrowheads="1"/>
            </p:cNvSpPr>
            <p:nvPr/>
          </p:nvSpPr>
          <p:spPr bwMode="auto">
            <a:xfrm>
              <a:off x="414338" y="2697723"/>
              <a:ext cx="447675" cy="43815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177" name="Oval 277"/>
            <p:cNvSpPr>
              <a:spLocks noChangeArrowheads="1"/>
            </p:cNvSpPr>
            <p:nvPr/>
          </p:nvSpPr>
          <p:spPr bwMode="auto">
            <a:xfrm>
              <a:off x="1530068" y="2697353"/>
              <a:ext cx="447675" cy="43815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178" name="Oval 278"/>
            <p:cNvSpPr>
              <a:spLocks noChangeArrowheads="1"/>
            </p:cNvSpPr>
            <p:nvPr/>
          </p:nvSpPr>
          <p:spPr bwMode="auto">
            <a:xfrm>
              <a:off x="2574925" y="2700620"/>
              <a:ext cx="449263" cy="43815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tx2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179" name="Oval 279"/>
            <p:cNvSpPr>
              <a:spLocks noChangeArrowheads="1"/>
            </p:cNvSpPr>
            <p:nvPr/>
          </p:nvSpPr>
          <p:spPr bwMode="auto">
            <a:xfrm>
              <a:off x="3538533" y="2699968"/>
              <a:ext cx="449263" cy="43815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180" name="Line 281"/>
            <p:cNvSpPr>
              <a:spLocks noChangeShapeType="1"/>
            </p:cNvSpPr>
            <p:nvPr/>
          </p:nvSpPr>
          <p:spPr bwMode="auto">
            <a:xfrm flipH="1">
              <a:off x="1368423" y="1879601"/>
              <a:ext cx="611189" cy="30480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81" name="Line 282"/>
            <p:cNvSpPr>
              <a:spLocks noChangeShapeType="1"/>
            </p:cNvSpPr>
            <p:nvPr/>
          </p:nvSpPr>
          <p:spPr bwMode="auto">
            <a:xfrm>
              <a:off x="2439988" y="1860551"/>
              <a:ext cx="677862" cy="296862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82" name="Line 283"/>
            <p:cNvSpPr>
              <a:spLocks noChangeShapeType="1"/>
            </p:cNvSpPr>
            <p:nvPr/>
          </p:nvSpPr>
          <p:spPr bwMode="auto">
            <a:xfrm flipH="1">
              <a:off x="692149" y="2451661"/>
              <a:ext cx="289859" cy="259789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83" name="Line 284"/>
            <p:cNvSpPr>
              <a:spLocks noChangeShapeType="1"/>
            </p:cNvSpPr>
            <p:nvPr/>
          </p:nvSpPr>
          <p:spPr bwMode="auto">
            <a:xfrm>
              <a:off x="1364609" y="2468278"/>
              <a:ext cx="287663" cy="267256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84" name="Line 285"/>
            <p:cNvSpPr>
              <a:spLocks noChangeShapeType="1"/>
            </p:cNvSpPr>
            <p:nvPr/>
          </p:nvSpPr>
          <p:spPr bwMode="auto">
            <a:xfrm flipH="1">
              <a:off x="2944520" y="2501915"/>
              <a:ext cx="209917" cy="212726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85" name="Line 286"/>
            <p:cNvSpPr>
              <a:spLocks noChangeShapeType="1"/>
            </p:cNvSpPr>
            <p:nvPr/>
          </p:nvSpPr>
          <p:spPr bwMode="auto">
            <a:xfrm>
              <a:off x="3448416" y="2482010"/>
              <a:ext cx="209939" cy="205441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sp>
        <p:nvSpPr>
          <p:cNvPr id="188" name="Oval 289"/>
          <p:cNvSpPr>
            <a:spLocks noChangeArrowheads="1"/>
          </p:cNvSpPr>
          <p:nvPr/>
        </p:nvSpPr>
        <p:spPr bwMode="auto">
          <a:xfrm>
            <a:off x="6659625" y="3958841"/>
            <a:ext cx="449351" cy="438114"/>
          </a:xfrm>
          <a:prstGeom prst="ellipse">
            <a:avLst/>
          </a:prstGeom>
          <a:solidFill>
            <a:srgbClr val="FFFF99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88</a:t>
            </a:r>
          </a:p>
        </p:txBody>
      </p:sp>
      <p:sp>
        <p:nvSpPr>
          <p:cNvPr id="189" name="Oval 290"/>
          <p:cNvSpPr>
            <a:spLocks noChangeArrowheads="1"/>
          </p:cNvSpPr>
          <p:nvPr/>
        </p:nvSpPr>
        <p:spPr bwMode="auto">
          <a:xfrm>
            <a:off x="8795228" y="3958841"/>
            <a:ext cx="450938" cy="438114"/>
          </a:xfrm>
          <a:prstGeom prst="ellipse">
            <a:avLst/>
          </a:prstGeom>
          <a:solidFill>
            <a:srgbClr val="FFFFE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91</a:t>
            </a:r>
          </a:p>
        </p:txBody>
      </p:sp>
      <p:sp>
        <p:nvSpPr>
          <p:cNvPr id="196" name="Oval 302"/>
          <p:cNvSpPr>
            <a:spLocks noChangeArrowheads="1"/>
          </p:cNvSpPr>
          <p:nvPr/>
        </p:nvSpPr>
        <p:spPr bwMode="auto">
          <a:xfrm>
            <a:off x="6659625" y="3958841"/>
            <a:ext cx="449351" cy="438114"/>
          </a:xfrm>
          <a:prstGeom prst="ellipse">
            <a:avLst/>
          </a:prstGeom>
          <a:solidFill>
            <a:srgbClr val="FFFF99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88</a:t>
            </a:r>
          </a:p>
        </p:txBody>
      </p:sp>
      <p:sp>
        <p:nvSpPr>
          <p:cNvPr id="197" name="Oval 303"/>
          <p:cNvSpPr>
            <a:spLocks noChangeArrowheads="1"/>
          </p:cNvSpPr>
          <p:nvPr/>
        </p:nvSpPr>
        <p:spPr bwMode="auto">
          <a:xfrm>
            <a:off x="8795228" y="3958841"/>
            <a:ext cx="450938" cy="438114"/>
          </a:xfrm>
          <a:prstGeom prst="ellipse">
            <a:avLst/>
          </a:prstGeom>
          <a:solidFill>
            <a:srgbClr val="FFFFE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42</a:t>
            </a:r>
          </a:p>
        </p:txBody>
      </p:sp>
      <p:sp>
        <p:nvSpPr>
          <p:cNvPr id="204" name="Oval 315"/>
          <p:cNvSpPr>
            <a:spLocks noChangeArrowheads="1"/>
          </p:cNvSpPr>
          <p:nvPr/>
        </p:nvSpPr>
        <p:spPr bwMode="auto">
          <a:xfrm>
            <a:off x="6659625" y="3958841"/>
            <a:ext cx="449351" cy="438114"/>
          </a:xfrm>
          <a:prstGeom prst="ellipse">
            <a:avLst/>
          </a:prstGeom>
          <a:solidFill>
            <a:srgbClr val="FFFF99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88</a:t>
            </a:r>
          </a:p>
        </p:txBody>
      </p:sp>
      <p:sp>
        <p:nvSpPr>
          <p:cNvPr id="205" name="Oval 316"/>
          <p:cNvSpPr>
            <a:spLocks noChangeArrowheads="1"/>
          </p:cNvSpPr>
          <p:nvPr/>
        </p:nvSpPr>
        <p:spPr bwMode="auto">
          <a:xfrm>
            <a:off x="8795228" y="3958841"/>
            <a:ext cx="450938" cy="438114"/>
          </a:xfrm>
          <a:prstGeom prst="ellipse">
            <a:avLst/>
          </a:prstGeom>
          <a:solidFill>
            <a:srgbClr val="FFFFE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91</a:t>
            </a:r>
          </a:p>
        </p:txBody>
      </p:sp>
      <p:sp>
        <p:nvSpPr>
          <p:cNvPr id="212" name="Oval 328"/>
          <p:cNvSpPr>
            <a:spLocks noChangeArrowheads="1"/>
          </p:cNvSpPr>
          <p:nvPr/>
        </p:nvSpPr>
        <p:spPr bwMode="auto">
          <a:xfrm>
            <a:off x="6659625" y="3958841"/>
            <a:ext cx="449351" cy="438114"/>
          </a:xfrm>
          <a:prstGeom prst="ellipse">
            <a:avLst/>
          </a:prstGeom>
          <a:solidFill>
            <a:srgbClr val="FFFF99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13</a:t>
            </a:r>
          </a:p>
        </p:txBody>
      </p:sp>
      <p:sp>
        <p:nvSpPr>
          <p:cNvPr id="213" name="Oval 329"/>
          <p:cNvSpPr>
            <a:spLocks noChangeArrowheads="1"/>
          </p:cNvSpPr>
          <p:nvPr/>
        </p:nvSpPr>
        <p:spPr bwMode="auto">
          <a:xfrm>
            <a:off x="8795228" y="3958841"/>
            <a:ext cx="450938" cy="438114"/>
          </a:xfrm>
          <a:prstGeom prst="ellipse">
            <a:avLst/>
          </a:prstGeom>
          <a:solidFill>
            <a:srgbClr val="FFFFE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42</a:t>
            </a:r>
          </a:p>
        </p:txBody>
      </p:sp>
      <p:sp>
        <p:nvSpPr>
          <p:cNvPr id="220" name="Oval 341"/>
          <p:cNvSpPr>
            <a:spLocks noChangeArrowheads="1"/>
          </p:cNvSpPr>
          <p:nvPr/>
        </p:nvSpPr>
        <p:spPr bwMode="auto">
          <a:xfrm>
            <a:off x="6659625" y="3958841"/>
            <a:ext cx="449351" cy="438114"/>
          </a:xfrm>
          <a:prstGeom prst="ellipse">
            <a:avLst/>
          </a:prstGeom>
          <a:solidFill>
            <a:srgbClr val="FFFF99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88</a:t>
            </a:r>
          </a:p>
        </p:txBody>
      </p:sp>
      <p:sp>
        <p:nvSpPr>
          <p:cNvPr id="221" name="Oval 342"/>
          <p:cNvSpPr>
            <a:spLocks noChangeArrowheads="1"/>
          </p:cNvSpPr>
          <p:nvPr/>
        </p:nvSpPr>
        <p:spPr bwMode="auto">
          <a:xfrm>
            <a:off x="8795228" y="3958841"/>
            <a:ext cx="450938" cy="438114"/>
          </a:xfrm>
          <a:prstGeom prst="ellipse">
            <a:avLst/>
          </a:prstGeom>
          <a:solidFill>
            <a:srgbClr val="FFFFE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91</a:t>
            </a:r>
          </a:p>
        </p:txBody>
      </p:sp>
      <p:sp>
        <p:nvSpPr>
          <p:cNvPr id="228" name="Oval 354"/>
          <p:cNvSpPr>
            <a:spLocks noChangeArrowheads="1"/>
          </p:cNvSpPr>
          <p:nvPr/>
        </p:nvSpPr>
        <p:spPr bwMode="auto">
          <a:xfrm>
            <a:off x="6659625" y="3958841"/>
            <a:ext cx="449351" cy="438114"/>
          </a:xfrm>
          <a:prstGeom prst="ellipse">
            <a:avLst/>
          </a:prstGeom>
          <a:solidFill>
            <a:srgbClr val="FFFF99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13</a:t>
            </a:r>
          </a:p>
        </p:txBody>
      </p:sp>
      <p:sp>
        <p:nvSpPr>
          <p:cNvPr id="229" name="Oval 355"/>
          <p:cNvSpPr>
            <a:spLocks noChangeArrowheads="1"/>
          </p:cNvSpPr>
          <p:nvPr/>
        </p:nvSpPr>
        <p:spPr bwMode="auto">
          <a:xfrm>
            <a:off x="8795228" y="3958841"/>
            <a:ext cx="450938" cy="438114"/>
          </a:xfrm>
          <a:prstGeom prst="ellipse">
            <a:avLst/>
          </a:prstGeom>
          <a:solidFill>
            <a:srgbClr val="FFFFE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42</a:t>
            </a:r>
          </a:p>
        </p:txBody>
      </p:sp>
      <p:sp>
        <p:nvSpPr>
          <p:cNvPr id="236" name="Oval 367"/>
          <p:cNvSpPr>
            <a:spLocks noChangeArrowheads="1"/>
          </p:cNvSpPr>
          <p:nvPr/>
        </p:nvSpPr>
        <p:spPr bwMode="auto">
          <a:xfrm>
            <a:off x="6659625" y="3958841"/>
            <a:ext cx="449351" cy="438114"/>
          </a:xfrm>
          <a:prstGeom prst="ellipse">
            <a:avLst/>
          </a:prstGeom>
          <a:solidFill>
            <a:srgbClr val="FFFF99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88</a:t>
            </a:r>
          </a:p>
        </p:txBody>
      </p:sp>
      <p:sp>
        <p:nvSpPr>
          <p:cNvPr id="237" name="Oval 368"/>
          <p:cNvSpPr>
            <a:spLocks noChangeArrowheads="1"/>
          </p:cNvSpPr>
          <p:nvPr/>
        </p:nvSpPr>
        <p:spPr bwMode="auto">
          <a:xfrm>
            <a:off x="8795228" y="3958841"/>
            <a:ext cx="450938" cy="438114"/>
          </a:xfrm>
          <a:prstGeom prst="ellipse">
            <a:avLst/>
          </a:prstGeom>
          <a:solidFill>
            <a:srgbClr val="FFFFE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91</a:t>
            </a:r>
          </a:p>
        </p:txBody>
      </p:sp>
      <p:sp>
        <p:nvSpPr>
          <p:cNvPr id="244" name="Oval 380"/>
          <p:cNvSpPr>
            <a:spLocks noChangeArrowheads="1"/>
          </p:cNvSpPr>
          <p:nvPr/>
        </p:nvSpPr>
        <p:spPr bwMode="auto">
          <a:xfrm>
            <a:off x="6659625" y="3958841"/>
            <a:ext cx="449351" cy="438114"/>
          </a:xfrm>
          <a:prstGeom prst="ellipse">
            <a:avLst/>
          </a:prstGeom>
          <a:solidFill>
            <a:srgbClr val="FFFF99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24</a:t>
            </a:r>
          </a:p>
        </p:txBody>
      </p:sp>
      <p:sp>
        <p:nvSpPr>
          <p:cNvPr id="245" name="Oval 381"/>
          <p:cNvSpPr>
            <a:spLocks noChangeArrowheads="1"/>
          </p:cNvSpPr>
          <p:nvPr/>
        </p:nvSpPr>
        <p:spPr bwMode="auto">
          <a:xfrm>
            <a:off x="8795228" y="3958841"/>
            <a:ext cx="450938" cy="438114"/>
          </a:xfrm>
          <a:prstGeom prst="ellipse">
            <a:avLst/>
          </a:prstGeom>
          <a:solidFill>
            <a:srgbClr val="FFFFE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42</a:t>
            </a:r>
          </a:p>
        </p:txBody>
      </p:sp>
      <p:sp>
        <p:nvSpPr>
          <p:cNvPr id="252" name="Oval 393"/>
          <p:cNvSpPr>
            <a:spLocks noChangeArrowheads="1"/>
          </p:cNvSpPr>
          <p:nvPr/>
        </p:nvSpPr>
        <p:spPr bwMode="auto">
          <a:xfrm>
            <a:off x="6659625" y="3958841"/>
            <a:ext cx="449351" cy="438114"/>
          </a:xfrm>
          <a:prstGeom prst="ellipse">
            <a:avLst/>
          </a:prstGeom>
          <a:solidFill>
            <a:srgbClr val="FDFEDE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88</a:t>
            </a:r>
          </a:p>
        </p:txBody>
      </p:sp>
      <p:sp>
        <p:nvSpPr>
          <p:cNvPr id="253" name="Oval 394"/>
          <p:cNvSpPr>
            <a:spLocks noChangeArrowheads="1"/>
          </p:cNvSpPr>
          <p:nvPr/>
        </p:nvSpPr>
        <p:spPr bwMode="auto">
          <a:xfrm>
            <a:off x="8795228" y="3958841"/>
            <a:ext cx="450938" cy="438114"/>
          </a:xfrm>
          <a:prstGeom prst="ellipse">
            <a:avLst/>
          </a:prstGeom>
          <a:solidFill>
            <a:srgbClr val="FFFFE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latin typeface="Times New Roman" panose="02020603050405020304" pitchFamily="18" charset="0"/>
              </a:rPr>
              <a:t>91</a:t>
            </a:r>
          </a:p>
        </p:txBody>
      </p:sp>
      <p:sp>
        <p:nvSpPr>
          <p:cNvPr id="260" name="Oval 405"/>
          <p:cNvSpPr>
            <a:spLocks noChangeArrowheads="1"/>
          </p:cNvSpPr>
          <p:nvPr/>
        </p:nvSpPr>
        <p:spPr bwMode="auto">
          <a:xfrm>
            <a:off x="7792015" y="3427071"/>
            <a:ext cx="450938" cy="438114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88</a:t>
            </a:r>
          </a:p>
        </p:txBody>
      </p:sp>
      <p:sp>
        <p:nvSpPr>
          <p:cNvPr id="261" name="Oval 406"/>
          <p:cNvSpPr>
            <a:spLocks noChangeArrowheads="1"/>
          </p:cNvSpPr>
          <p:nvPr/>
        </p:nvSpPr>
        <p:spPr bwMode="auto">
          <a:xfrm>
            <a:off x="6659625" y="3976769"/>
            <a:ext cx="449351" cy="438114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24</a:t>
            </a:r>
          </a:p>
        </p:txBody>
      </p:sp>
      <p:sp>
        <p:nvSpPr>
          <p:cNvPr id="262" name="Oval 407"/>
          <p:cNvSpPr>
            <a:spLocks noChangeArrowheads="1"/>
          </p:cNvSpPr>
          <p:nvPr/>
        </p:nvSpPr>
        <p:spPr bwMode="auto">
          <a:xfrm>
            <a:off x="8795228" y="3967805"/>
            <a:ext cx="450938" cy="438114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chemeClr val="tx2"/>
                </a:solidFill>
                <a:latin typeface="Times New Roman" panose="02020603050405020304" pitchFamily="18" charset="0"/>
              </a:rPr>
              <a:t>42</a:t>
            </a:r>
          </a:p>
        </p:txBody>
      </p:sp>
      <p:sp>
        <p:nvSpPr>
          <p:cNvPr id="263" name="Oval 408"/>
          <p:cNvSpPr>
            <a:spLocks noChangeArrowheads="1"/>
          </p:cNvSpPr>
          <p:nvPr/>
        </p:nvSpPr>
        <p:spPr bwMode="auto">
          <a:xfrm>
            <a:off x="6144206" y="4555414"/>
            <a:ext cx="447762" cy="438114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chemeClr val="tx2"/>
                </a:solidFill>
                <a:latin typeface="Times New Roman" panose="02020603050405020304" pitchFamily="18" charset="0"/>
              </a:rPr>
              <a:t>23</a:t>
            </a:r>
          </a:p>
        </p:txBody>
      </p:sp>
      <p:sp>
        <p:nvSpPr>
          <p:cNvPr id="264" name="Oval 409"/>
          <p:cNvSpPr>
            <a:spLocks noChangeArrowheads="1"/>
          </p:cNvSpPr>
          <p:nvPr/>
        </p:nvSpPr>
        <p:spPr bwMode="auto">
          <a:xfrm>
            <a:off x="7233199" y="4560921"/>
            <a:ext cx="447762" cy="438114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chemeClr val="tx2"/>
                </a:solidFill>
                <a:latin typeface="Times New Roman" panose="02020603050405020304" pitchFamily="18" charset="0"/>
              </a:rPr>
              <a:t>13</a:t>
            </a:r>
          </a:p>
        </p:txBody>
      </p:sp>
      <p:sp>
        <p:nvSpPr>
          <p:cNvPr id="265" name="Oval 410"/>
          <p:cNvSpPr>
            <a:spLocks noChangeArrowheads="1"/>
          </p:cNvSpPr>
          <p:nvPr/>
        </p:nvSpPr>
        <p:spPr bwMode="auto">
          <a:xfrm>
            <a:off x="8347466" y="4560921"/>
            <a:ext cx="449351" cy="438114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chemeClr val="tx2"/>
                </a:solidFill>
                <a:latin typeface="Times New Roman" panose="02020603050405020304" pitchFamily="18" charset="0"/>
              </a:rPr>
              <a:t>16</a:t>
            </a:r>
          </a:p>
        </p:txBody>
      </p:sp>
      <p:sp>
        <p:nvSpPr>
          <p:cNvPr id="266" name="Oval 411"/>
          <p:cNvSpPr>
            <a:spLocks noChangeArrowheads="1"/>
          </p:cNvSpPr>
          <p:nvPr/>
        </p:nvSpPr>
        <p:spPr bwMode="auto">
          <a:xfrm>
            <a:off x="9397008" y="4561203"/>
            <a:ext cx="449351" cy="438114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400" b="1">
                <a:solidFill>
                  <a:schemeClr val="tx2"/>
                </a:solidFill>
                <a:latin typeface="Times New Roman" panose="02020603050405020304" pitchFamily="18" charset="0"/>
              </a:rPr>
              <a:t>05</a:t>
            </a:r>
          </a:p>
        </p:txBody>
      </p:sp>
      <p:sp>
        <p:nvSpPr>
          <p:cNvPr id="267" name="Line 413"/>
          <p:cNvSpPr>
            <a:spLocks noChangeShapeType="1"/>
          </p:cNvSpPr>
          <p:nvPr/>
        </p:nvSpPr>
        <p:spPr bwMode="auto">
          <a:xfrm flipH="1">
            <a:off x="7056576" y="3712331"/>
            <a:ext cx="730207" cy="34175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68" name="Line 414"/>
          <p:cNvSpPr>
            <a:spLocks noChangeShapeType="1"/>
          </p:cNvSpPr>
          <p:nvPr/>
        </p:nvSpPr>
        <p:spPr bwMode="auto">
          <a:xfrm>
            <a:off x="8242953" y="3757152"/>
            <a:ext cx="601497" cy="296931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69" name="Line 415"/>
          <p:cNvSpPr>
            <a:spLocks noChangeShapeType="1"/>
          </p:cNvSpPr>
          <p:nvPr/>
        </p:nvSpPr>
        <p:spPr bwMode="auto">
          <a:xfrm flipH="1">
            <a:off x="6427804" y="4290508"/>
            <a:ext cx="252690" cy="281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70" name="Line 416"/>
          <p:cNvSpPr>
            <a:spLocks noChangeShapeType="1"/>
          </p:cNvSpPr>
          <p:nvPr/>
        </p:nvSpPr>
        <p:spPr bwMode="auto">
          <a:xfrm>
            <a:off x="7041877" y="4296576"/>
            <a:ext cx="312798" cy="26868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71" name="Line 417"/>
          <p:cNvSpPr>
            <a:spLocks noChangeShapeType="1"/>
          </p:cNvSpPr>
          <p:nvPr/>
        </p:nvSpPr>
        <p:spPr bwMode="auto">
          <a:xfrm flipH="1">
            <a:off x="8637853" y="4359652"/>
            <a:ext cx="279454" cy="22382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272" name="Line 418"/>
          <p:cNvSpPr>
            <a:spLocks noChangeShapeType="1"/>
          </p:cNvSpPr>
          <p:nvPr/>
        </p:nvSpPr>
        <p:spPr bwMode="auto">
          <a:xfrm>
            <a:off x="9189518" y="4328138"/>
            <a:ext cx="319150" cy="28684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zh-CN" altLang="en-US"/>
          </a:p>
        </p:txBody>
      </p:sp>
      <p:sp>
        <p:nvSpPr>
          <p:cNvPr id="132" name="Rectangle 3"/>
          <p:cNvSpPr>
            <a:spLocks noChangeArrowheads="1"/>
          </p:cNvSpPr>
          <p:nvPr/>
        </p:nvSpPr>
        <p:spPr bwMode="auto">
          <a:xfrm>
            <a:off x="1485358" y="5428823"/>
            <a:ext cx="8234203" cy="516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/>
          <a:p>
            <a:pPr eaLnBrk="0" hangingPunct="0">
              <a:spcBef>
                <a:spcPct val="40000"/>
              </a:spcBef>
              <a:buClr>
                <a:schemeClr val="accent2"/>
              </a:buClr>
              <a:buSzPct val="75000"/>
              <a:buFont typeface="Monotype Sorts" pitchFamily="2" charset="2"/>
              <a:buNone/>
              <a:defRPr/>
            </a:pPr>
            <a:r>
              <a:rPr kumimoji="1"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zh-CN" altLang="en-US" sz="275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重建堆算法的时间复杂度为</a:t>
            </a:r>
            <a:r>
              <a:rPr lang="en-US" altLang="zh-CN" sz="275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kumimoji="1" lang="en-US" altLang="zh-CN" sz="275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kumimoji="1" lang="en-US" altLang="zh-CN" sz="275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log</a:t>
            </a:r>
            <a:r>
              <a:rPr kumimoji="1" lang="en-US" altLang="zh-CN" sz="2750" b="1" baseline="-25000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en-US" altLang="zh-CN" sz="275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kumimoji="1" lang="en-US" altLang="zh-CN" sz="275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) </a:t>
            </a:r>
            <a:r>
              <a:rPr kumimoji="1" lang="zh-CN" altLang="en-US" sz="275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参考</a:t>
            </a:r>
            <a:r>
              <a:rPr kumimoji="1" lang="en-US" altLang="zh-CN" sz="2750" b="1" dirty="0">
                <a:solidFill>
                  <a:schemeClr val="tx2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P237 ADL</a:t>
            </a:r>
          </a:p>
        </p:txBody>
      </p:sp>
    </p:spTree>
    <p:extLst>
      <p:ext uri="{BB962C8B-B14F-4D97-AF65-F5344CB8AC3E}">
        <p14:creationId xmlns:p14="http://schemas.microsoft.com/office/powerpoint/2010/main" val="56082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 animBg="1"/>
      <p:bldP spid="189" grpId="0" animBg="1"/>
      <p:bldP spid="196" grpId="0" animBg="1"/>
      <p:bldP spid="197" grpId="0" animBg="1"/>
      <p:bldP spid="204" grpId="0" animBg="1"/>
      <p:bldP spid="205" grpId="0" animBg="1"/>
      <p:bldP spid="212" grpId="0" animBg="1"/>
      <p:bldP spid="213" grpId="0" animBg="1"/>
      <p:bldP spid="220" grpId="0" animBg="1"/>
      <p:bldP spid="221" grpId="0" animBg="1"/>
      <p:bldP spid="228" grpId="0" animBg="1"/>
      <p:bldP spid="229" grpId="0" animBg="1"/>
      <p:bldP spid="236" grpId="0" animBg="1"/>
      <p:bldP spid="237" grpId="0" animBg="1"/>
      <p:bldP spid="244" grpId="0" animBg="1"/>
      <p:bldP spid="245" grpId="0" animBg="1"/>
      <p:bldP spid="252" grpId="0" animBg="1"/>
      <p:bldP spid="253" grpId="0" animBg="1"/>
      <p:bldP spid="260" grpId="0" animBg="1"/>
      <p:bldP spid="261" grpId="0" animBg="1"/>
      <p:bldP spid="262" grpId="0" animBg="1"/>
      <p:bldP spid="263" grpId="0" animBg="1"/>
      <p:bldP spid="264" grpId="0" animBg="1"/>
      <p:bldP spid="265" grpId="0" animBg="1"/>
      <p:bldP spid="266" grpId="0" animBg="1"/>
      <p:bldP spid="267" grpId="0" animBg="1"/>
      <p:bldP spid="268" grpId="0" animBg="1"/>
      <p:bldP spid="269" grpId="0" animBg="1"/>
      <p:bldP spid="270" grpId="0" animBg="1"/>
      <p:bldP spid="271" grpId="0" animBg="1"/>
      <p:bldP spid="272" grpId="0" animBg="1"/>
      <p:bldP spid="13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762882" y="1242286"/>
            <a:ext cx="9470739" cy="21590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0" cap="sq">
                <a:solidFill>
                  <a:srgbClr val="993366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600"/>
              </a:lnSpc>
              <a:spcBef>
                <a:spcPts val="0"/>
              </a:spcBef>
              <a:defRPr/>
            </a:pP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问题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① —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初始建堆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: </a:t>
            </a:r>
            <a:b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</a:b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将以序号 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n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/2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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n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/2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 pitchFamily="18" charset="2"/>
              </a:rPr>
              <a:t>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1 , …, 1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为根的子树都调整为堆即可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</a:p>
          <a:p>
            <a:pPr marL="0" indent="0">
              <a:lnSpc>
                <a:spcPts val="3600"/>
              </a:lnSpc>
              <a:spcBef>
                <a:spcPts val="1800"/>
              </a:spcBef>
              <a:buFont typeface="Wingdings" panose="05000000000000000000" pitchFamily="2" charset="2"/>
              <a:buNone/>
              <a:defRPr/>
            </a:pP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[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例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] </a:t>
            </a:r>
            <a:r>
              <a:rPr lang="zh-CN" altLang="en-US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关键词序列（</a:t>
            </a:r>
            <a:r>
              <a:rPr lang="en-US" altLang="zh-CN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42, 13, 91, 23, 24, 16, 05, 88).</a:t>
            </a:r>
            <a:endParaRPr lang="zh-CN" altLang="en-US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</p:txBody>
      </p:sp>
      <p:grpSp>
        <p:nvGrpSpPr>
          <p:cNvPr id="4" name="组合 1"/>
          <p:cNvGrpSpPr>
            <a:grpSpLocks/>
          </p:cNvGrpSpPr>
          <p:nvPr/>
        </p:nvGrpSpPr>
        <p:grpSpPr bwMode="auto">
          <a:xfrm>
            <a:off x="2447829" y="3201356"/>
            <a:ext cx="5686425" cy="2794000"/>
            <a:chOff x="1368425" y="3245650"/>
            <a:chExt cx="5686425" cy="3268662"/>
          </a:xfrm>
        </p:grpSpPr>
        <p:sp>
          <p:nvSpPr>
            <p:cNvPr id="5" name="Oval 20"/>
            <p:cNvSpPr>
              <a:spLocks noChangeArrowheads="1"/>
            </p:cNvSpPr>
            <p:nvPr/>
          </p:nvSpPr>
          <p:spPr bwMode="auto">
            <a:xfrm>
              <a:off x="4305300" y="3245650"/>
              <a:ext cx="584200" cy="639762"/>
            </a:xfrm>
            <a:prstGeom prst="ellips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tx2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6" name="Oval 21"/>
            <p:cNvSpPr>
              <a:spLocks noChangeArrowheads="1"/>
            </p:cNvSpPr>
            <p:nvPr/>
          </p:nvSpPr>
          <p:spPr bwMode="auto">
            <a:xfrm>
              <a:off x="2935288" y="4021937"/>
              <a:ext cx="582613" cy="639762"/>
            </a:xfrm>
            <a:prstGeom prst="ellips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7" name="Oval 22"/>
            <p:cNvSpPr>
              <a:spLocks noChangeArrowheads="1"/>
            </p:cNvSpPr>
            <p:nvPr/>
          </p:nvSpPr>
          <p:spPr bwMode="auto">
            <a:xfrm>
              <a:off x="5697538" y="4021937"/>
              <a:ext cx="581025" cy="639762"/>
            </a:xfrm>
            <a:prstGeom prst="ellips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8" name="Oval 23"/>
            <p:cNvSpPr>
              <a:spLocks noChangeArrowheads="1"/>
            </p:cNvSpPr>
            <p:nvPr/>
          </p:nvSpPr>
          <p:spPr bwMode="auto">
            <a:xfrm>
              <a:off x="2160588" y="4847437"/>
              <a:ext cx="579438" cy="639762"/>
            </a:xfrm>
            <a:prstGeom prst="ellips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9" name="Oval 24"/>
            <p:cNvSpPr>
              <a:spLocks noChangeArrowheads="1"/>
            </p:cNvSpPr>
            <p:nvPr/>
          </p:nvSpPr>
          <p:spPr bwMode="auto">
            <a:xfrm>
              <a:off x="3743325" y="4847437"/>
              <a:ext cx="581025" cy="639762"/>
            </a:xfrm>
            <a:prstGeom prst="ellips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10" name="Oval 25"/>
            <p:cNvSpPr>
              <a:spLocks noChangeArrowheads="1"/>
            </p:cNvSpPr>
            <p:nvPr/>
          </p:nvSpPr>
          <p:spPr bwMode="auto">
            <a:xfrm>
              <a:off x="5065713" y="4871250"/>
              <a:ext cx="582613" cy="639762"/>
            </a:xfrm>
            <a:prstGeom prst="ellips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11" name="Oval 26"/>
            <p:cNvSpPr>
              <a:spLocks noChangeArrowheads="1"/>
            </p:cNvSpPr>
            <p:nvPr/>
          </p:nvSpPr>
          <p:spPr bwMode="auto">
            <a:xfrm>
              <a:off x="6473825" y="4771237"/>
              <a:ext cx="581025" cy="639762"/>
            </a:xfrm>
            <a:prstGeom prst="ellips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tx2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12" name="Oval 27"/>
            <p:cNvSpPr>
              <a:spLocks noChangeArrowheads="1"/>
            </p:cNvSpPr>
            <p:nvPr/>
          </p:nvSpPr>
          <p:spPr bwMode="auto">
            <a:xfrm>
              <a:off x="1368425" y="5874550"/>
              <a:ext cx="581025" cy="639762"/>
            </a:xfrm>
            <a:prstGeom prst="ellips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13" name="Line 28"/>
            <p:cNvSpPr>
              <a:spLocks noChangeShapeType="1"/>
            </p:cNvSpPr>
            <p:nvPr/>
          </p:nvSpPr>
          <p:spPr bwMode="auto">
            <a:xfrm flipH="1">
              <a:off x="3448050" y="3785400"/>
              <a:ext cx="908050" cy="354012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4" name="Line 29"/>
            <p:cNvSpPr>
              <a:spLocks noChangeShapeType="1"/>
            </p:cNvSpPr>
            <p:nvPr/>
          </p:nvSpPr>
          <p:spPr bwMode="auto">
            <a:xfrm>
              <a:off x="4824413" y="3785400"/>
              <a:ext cx="935038" cy="376237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5" name="Line 30"/>
            <p:cNvSpPr>
              <a:spLocks noChangeShapeType="1"/>
            </p:cNvSpPr>
            <p:nvPr/>
          </p:nvSpPr>
          <p:spPr bwMode="auto">
            <a:xfrm flipH="1">
              <a:off x="2636838" y="4577562"/>
              <a:ext cx="387350" cy="357187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6" name="Line 31"/>
            <p:cNvSpPr>
              <a:spLocks noChangeShapeType="1"/>
            </p:cNvSpPr>
            <p:nvPr/>
          </p:nvSpPr>
          <p:spPr bwMode="auto">
            <a:xfrm>
              <a:off x="3455988" y="4542637"/>
              <a:ext cx="431800" cy="358775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7" name="Line 32"/>
            <p:cNvSpPr>
              <a:spLocks noChangeShapeType="1"/>
            </p:cNvSpPr>
            <p:nvPr/>
          </p:nvSpPr>
          <p:spPr bwMode="auto">
            <a:xfrm flipH="1">
              <a:off x="5400675" y="4585500"/>
              <a:ext cx="404813" cy="280987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8" name="Line 33"/>
            <p:cNvSpPr>
              <a:spLocks noChangeShapeType="1"/>
            </p:cNvSpPr>
            <p:nvPr/>
          </p:nvSpPr>
          <p:spPr bwMode="auto">
            <a:xfrm>
              <a:off x="6227763" y="4506125"/>
              <a:ext cx="476250" cy="265112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9" name="Line 34"/>
            <p:cNvSpPr>
              <a:spLocks noChangeShapeType="1"/>
            </p:cNvSpPr>
            <p:nvPr/>
          </p:nvSpPr>
          <p:spPr bwMode="auto">
            <a:xfrm flipH="1">
              <a:off x="1779588" y="5442750"/>
              <a:ext cx="523875" cy="46355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</p:grpSp>
      <p:sp>
        <p:nvSpPr>
          <p:cNvPr id="20" name="Text Box 64"/>
          <p:cNvSpPr txBox="1">
            <a:spLocks noChangeArrowheads="1"/>
          </p:cNvSpPr>
          <p:nvPr/>
        </p:nvSpPr>
        <p:spPr bwMode="auto">
          <a:xfrm>
            <a:off x="4518043" y="5646176"/>
            <a:ext cx="2771548" cy="518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建立初始堆之前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743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228674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堆排序过程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94395" y="1042301"/>
            <a:ext cx="8497888" cy="95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algn="just">
              <a:lnSpc>
                <a:spcPts val="3500"/>
              </a:lnSpc>
              <a:spcBef>
                <a:spcPts val="0"/>
              </a:spcBef>
              <a:buClr>
                <a:schemeClr val="tx2"/>
              </a:buClr>
              <a:buSzPct val="70000"/>
              <a:buFont typeface="Wingdings" pitchFamily="2" charset="2"/>
              <a:buNone/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关键字序列</a:t>
            </a:r>
            <a:r>
              <a:rPr lang="en-US" altLang="zh-CN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(42, 13, 91, 23, 24, 16, 05, 88)</a:t>
            </a:r>
            <a:endParaRPr lang="zh-CN" altLang="en-US" sz="2800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grpSp>
        <p:nvGrpSpPr>
          <p:cNvPr id="5" name="组合 1"/>
          <p:cNvGrpSpPr>
            <a:grpSpLocks/>
          </p:cNvGrpSpPr>
          <p:nvPr/>
        </p:nvGrpSpPr>
        <p:grpSpPr bwMode="auto">
          <a:xfrm>
            <a:off x="4663150" y="1751502"/>
            <a:ext cx="5175151" cy="1905000"/>
            <a:chOff x="3311860" y="1433486"/>
            <a:chExt cx="5175575" cy="1905504"/>
          </a:xfrm>
          <a:solidFill>
            <a:schemeClr val="tx1"/>
          </a:solidFill>
        </p:grpSpPr>
        <p:sp>
          <p:nvSpPr>
            <p:cNvPr id="7" name="Oval 6"/>
            <p:cNvSpPr>
              <a:spLocks noChangeArrowheads="1"/>
            </p:cNvSpPr>
            <p:nvPr/>
          </p:nvSpPr>
          <p:spPr bwMode="auto">
            <a:xfrm>
              <a:off x="4690878" y="1853655"/>
              <a:ext cx="535339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7235158" y="1853655"/>
              <a:ext cx="537231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3977723" y="2332188"/>
              <a:ext cx="533447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5436191" y="2332188"/>
              <a:ext cx="533447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6654419" y="2346974"/>
              <a:ext cx="535339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12" name="Oval 11"/>
            <p:cNvSpPr>
              <a:spLocks noChangeArrowheads="1"/>
            </p:cNvSpPr>
            <p:nvPr/>
          </p:nvSpPr>
          <p:spPr bwMode="auto">
            <a:xfrm>
              <a:off x="7952096" y="2287830"/>
              <a:ext cx="535339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13" name="Oval 12"/>
            <p:cNvSpPr>
              <a:spLocks noChangeArrowheads="1"/>
            </p:cNvSpPr>
            <p:nvPr/>
          </p:nvSpPr>
          <p:spPr bwMode="auto">
            <a:xfrm>
              <a:off x="3311860" y="2967992"/>
              <a:ext cx="535339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 flipH="1">
              <a:off x="5163793" y="1746120"/>
              <a:ext cx="870162" cy="176089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5" name="Line 14"/>
            <p:cNvSpPr>
              <a:spLocks noChangeShapeType="1"/>
            </p:cNvSpPr>
            <p:nvPr/>
          </p:nvSpPr>
          <p:spPr bwMode="auto">
            <a:xfrm>
              <a:off x="6427420" y="1746120"/>
              <a:ext cx="866379" cy="188187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6" name="Line 15"/>
            <p:cNvSpPr>
              <a:spLocks noChangeShapeType="1"/>
            </p:cNvSpPr>
            <p:nvPr/>
          </p:nvSpPr>
          <p:spPr bwMode="auto">
            <a:xfrm flipH="1">
              <a:off x="4414696" y="2224653"/>
              <a:ext cx="459673" cy="158615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auto">
            <a:xfrm>
              <a:off x="5144876" y="2196425"/>
              <a:ext cx="461564" cy="133075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auto">
            <a:xfrm flipH="1">
              <a:off x="6960867" y="2180294"/>
              <a:ext cx="374548" cy="151894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auto">
            <a:xfrm>
              <a:off x="7691047" y="2152066"/>
              <a:ext cx="472914" cy="135764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20" name="Line 19"/>
            <p:cNvSpPr>
              <a:spLocks noChangeShapeType="1"/>
            </p:cNvSpPr>
            <p:nvPr/>
          </p:nvSpPr>
          <p:spPr bwMode="auto">
            <a:xfrm flipH="1">
              <a:off x="3625875" y="2668237"/>
              <a:ext cx="537231" cy="27824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5952990" y="1433486"/>
              <a:ext cx="537231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4690878" y="1853655"/>
              <a:ext cx="535339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auto">
            <a:xfrm>
              <a:off x="3977723" y="2332188"/>
              <a:ext cx="533447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auto">
            <a:xfrm>
              <a:off x="5436191" y="2332188"/>
              <a:ext cx="533447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25" name="Oval 25"/>
            <p:cNvSpPr>
              <a:spLocks noChangeArrowheads="1"/>
            </p:cNvSpPr>
            <p:nvPr/>
          </p:nvSpPr>
          <p:spPr bwMode="auto">
            <a:xfrm>
              <a:off x="6654419" y="2346974"/>
              <a:ext cx="535339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26" name="Oval 26"/>
            <p:cNvSpPr>
              <a:spLocks noChangeArrowheads="1"/>
            </p:cNvSpPr>
            <p:nvPr/>
          </p:nvSpPr>
          <p:spPr bwMode="auto">
            <a:xfrm>
              <a:off x="7952096" y="2287830"/>
              <a:ext cx="535339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auto">
            <a:xfrm>
              <a:off x="3311860" y="2967992"/>
              <a:ext cx="535339" cy="370998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28" name="Line 28"/>
            <p:cNvSpPr>
              <a:spLocks noChangeShapeType="1"/>
            </p:cNvSpPr>
            <p:nvPr/>
          </p:nvSpPr>
          <p:spPr bwMode="auto">
            <a:xfrm flipH="1">
              <a:off x="5163793" y="1746120"/>
              <a:ext cx="870162" cy="176089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29" name="Line 29"/>
            <p:cNvSpPr>
              <a:spLocks noChangeShapeType="1"/>
            </p:cNvSpPr>
            <p:nvPr/>
          </p:nvSpPr>
          <p:spPr bwMode="auto">
            <a:xfrm>
              <a:off x="6427420" y="1746120"/>
              <a:ext cx="866379" cy="188187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H="1">
              <a:off x="4414696" y="2224653"/>
              <a:ext cx="459673" cy="158615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31" name="Line 31"/>
            <p:cNvSpPr>
              <a:spLocks noChangeShapeType="1"/>
            </p:cNvSpPr>
            <p:nvPr/>
          </p:nvSpPr>
          <p:spPr bwMode="auto">
            <a:xfrm>
              <a:off x="5144876" y="2196425"/>
              <a:ext cx="461564" cy="133075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 flipH="1">
              <a:off x="6960867" y="2180294"/>
              <a:ext cx="374548" cy="151894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33" name="Line 33"/>
            <p:cNvSpPr>
              <a:spLocks noChangeShapeType="1"/>
            </p:cNvSpPr>
            <p:nvPr/>
          </p:nvSpPr>
          <p:spPr bwMode="auto">
            <a:xfrm>
              <a:off x="7691047" y="2152066"/>
              <a:ext cx="472914" cy="135764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3625875" y="2668237"/>
              <a:ext cx="537231" cy="27824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</p:grpSp>
      <p:sp>
        <p:nvSpPr>
          <p:cNvPr id="6" name="Text Box 64"/>
          <p:cNvSpPr txBox="1">
            <a:spLocks noChangeArrowheads="1"/>
          </p:cNvSpPr>
          <p:nvPr/>
        </p:nvSpPr>
        <p:spPr bwMode="auto">
          <a:xfrm>
            <a:off x="1783326" y="2126080"/>
            <a:ext cx="2771548" cy="518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800" b="1" dirty="0">
                <a:latin typeface="Times New Roman" panose="02020603050405020304" pitchFamily="18" charset="0"/>
              </a:rPr>
              <a:t>1</a:t>
            </a:r>
            <a:r>
              <a:rPr lang="zh-CN" altLang="en-US" sz="2800" b="1" dirty="0">
                <a:latin typeface="Times New Roman" panose="02020603050405020304" pitchFamily="18" charset="0"/>
              </a:rPr>
              <a:t>、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建立初始堆</a:t>
            </a:r>
            <a:endParaRPr lang="en-US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35" name="组合 2"/>
          <p:cNvGrpSpPr>
            <a:grpSpLocks/>
          </p:cNvGrpSpPr>
          <p:nvPr/>
        </p:nvGrpSpPr>
        <p:grpSpPr bwMode="auto">
          <a:xfrm>
            <a:off x="5172916" y="3896421"/>
            <a:ext cx="4300538" cy="2230437"/>
            <a:chOff x="3669858" y="4125990"/>
            <a:chExt cx="4300981" cy="2230244"/>
          </a:xfrm>
          <a:solidFill>
            <a:schemeClr val="tx1"/>
          </a:solidFill>
        </p:grpSpPr>
        <p:sp>
          <p:nvSpPr>
            <p:cNvPr id="36" name="Oval 39"/>
            <p:cNvSpPr>
              <a:spLocks noChangeArrowheads="1"/>
            </p:cNvSpPr>
            <p:nvPr/>
          </p:nvSpPr>
          <p:spPr bwMode="auto">
            <a:xfrm>
              <a:off x="4186238" y="5200651"/>
              <a:ext cx="44767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37" name="Oval 41"/>
            <p:cNvSpPr>
              <a:spLocks noChangeArrowheads="1"/>
            </p:cNvSpPr>
            <p:nvPr/>
          </p:nvSpPr>
          <p:spPr bwMode="auto">
            <a:xfrm>
              <a:off x="6432551" y="5218113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38" name="Oval 42"/>
            <p:cNvSpPr>
              <a:spLocks noChangeArrowheads="1"/>
            </p:cNvSpPr>
            <p:nvPr/>
          </p:nvSpPr>
          <p:spPr bwMode="auto">
            <a:xfrm>
              <a:off x="7521576" y="5148263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39" name="Line 44"/>
            <p:cNvSpPr>
              <a:spLocks noChangeShapeType="1"/>
            </p:cNvSpPr>
            <p:nvPr/>
          </p:nvSpPr>
          <p:spPr bwMode="auto">
            <a:xfrm flipH="1">
              <a:off x="5181601" y="4508501"/>
              <a:ext cx="730250" cy="207963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40" name="Line 45"/>
            <p:cNvSpPr>
              <a:spLocks noChangeShapeType="1"/>
            </p:cNvSpPr>
            <p:nvPr/>
          </p:nvSpPr>
          <p:spPr bwMode="auto">
            <a:xfrm>
              <a:off x="6242051" y="4508501"/>
              <a:ext cx="727075" cy="222250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41" name="Line 46"/>
            <p:cNvSpPr>
              <a:spLocks noChangeShapeType="1"/>
            </p:cNvSpPr>
            <p:nvPr/>
          </p:nvSpPr>
          <p:spPr bwMode="auto">
            <a:xfrm flipH="1">
              <a:off x="4552951" y="5073651"/>
              <a:ext cx="385763" cy="187325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42" name="Line 47"/>
            <p:cNvSpPr>
              <a:spLocks noChangeShapeType="1"/>
            </p:cNvSpPr>
            <p:nvPr/>
          </p:nvSpPr>
          <p:spPr bwMode="auto">
            <a:xfrm>
              <a:off x="5165726" y="5040313"/>
              <a:ext cx="387350" cy="157163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43" name="Line 48"/>
            <p:cNvSpPr>
              <a:spLocks noChangeShapeType="1"/>
            </p:cNvSpPr>
            <p:nvPr/>
          </p:nvSpPr>
          <p:spPr bwMode="auto">
            <a:xfrm flipH="1">
              <a:off x="6689726" y="5021263"/>
              <a:ext cx="314325" cy="17938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44" name="Line 49"/>
            <p:cNvSpPr>
              <a:spLocks noChangeShapeType="1"/>
            </p:cNvSpPr>
            <p:nvPr/>
          </p:nvSpPr>
          <p:spPr bwMode="auto">
            <a:xfrm>
              <a:off x="7302501" y="4987926"/>
              <a:ext cx="396875" cy="16033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45" name="Oval 50"/>
            <p:cNvSpPr>
              <a:spLocks noChangeArrowheads="1"/>
            </p:cNvSpPr>
            <p:nvPr/>
          </p:nvSpPr>
          <p:spPr bwMode="auto">
            <a:xfrm>
              <a:off x="5846697" y="4125990"/>
              <a:ext cx="450850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46" name="Oval 51"/>
            <p:cNvSpPr>
              <a:spLocks noChangeArrowheads="1"/>
            </p:cNvSpPr>
            <p:nvPr/>
          </p:nvSpPr>
          <p:spPr bwMode="auto">
            <a:xfrm>
              <a:off x="4784726" y="4635501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47" name="Oval 52"/>
            <p:cNvSpPr>
              <a:spLocks noChangeArrowheads="1"/>
            </p:cNvSpPr>
            <p:nvPr/>
          </p:nvSpPr>
          <p:spPr bwMode="auto">
            <a:xfrm>
              <a:off x="6915267" y="4624465"/>
              <a:ext cx="450850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48" name="Oval 53"/>
            <p:cNvSpPr>
              <a:spLocks noChangeArrowheads="1"/>
            </p:cNvSpPr>
            <p:nvPr/>
          </p:nvSpPr>
          <p:spPr bwMode="auto">
            <a:xfrm>
              <a:off x="4186238" y="5200651"/>
              <a:ext cx="44767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49" name="Oval 54"/>
            <p:cNvSpPr>
              <a:spLocks noChangeArrowheads="1"/>
            </p:cNvSpPr>
            <p:nvPr/>
          </p:nvSpPr>
          <p:spPr bwMode="auto">
            <a:xfrm>
              <a:off x="5432475" y="5190313"/>
              <a:ext cx="44767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50" name="Oval 55"/>
            <p:cNvSpPr>
              <a:spLocks noChangeArrowheads="1"/>
            </p:cNvSpPr>
            <p:nvPr/>
          </p:nvSpPr>
          <p:spPr bwMode="auto">
            <a:xfrm>
              <a:off x="6432551" y="5218113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51" name="Oval 56"/>
            <p:cNvSpPr>
              <a:spLocks noChangeArrowheads="1"/>
            </p:cNvSpPr>
            <p:nvPr/>
          </p:nvSpPr>
          <p:spPr bwMode="auto">
            <a:xfrm>
              <a:off x="7521576" y="5148263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52" name="Oval 57"/>
            <p:cNvSpPr>
              <a:spLocks noChangeArrowheads="1"/>
            </p:cNvSpPr>
            <p:nvPr/>
          </p:nvSpPr>
          <p:spPr bwMode="auto">
            <a:xfrm>
              <a:off x="3669858" y="5918084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53" name="Line 58"/>
            <p:cNvSpPr>
              <a:spLocks noChangeShapeType="1"/>
            </p:cNvSpPr>
            <p:nvPr/>
          </p:nvSpPr>
          <p:spPr bwMode="auto">
            <a:xfrm flipH="1">
              <a:off x="5181601" y="4508501"/>
              <a:ext cx="730250" cy="207963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54" name="Line 59"/>
            <p:cNvSpPr>
              <a:spLocks noChangeShapeType="1"/>
            </p:cNvSpPr>
            <p:nvPr/>
          </p:nvSpPr>
          <p:spPr bwMode="auto">
            <a:xfrm>
              <a:off x="6242051" y="4508501"/>
              <a:ext cx="727075" cy="222250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55" name="Line 60"/>
            <p:cNvSpPr>
              <a:spLocks noChangeShapeType="1"/>
            </p:cNvSpPr>
            <p:nvPr/>
          </p:nvSpPr>
          <p:spPr bwMode="auto">
            <a:xfrm flipH="1">
              <a:off x="4552951" y="5073651"/>
              <a:ext cx="385763" cy="187325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56" name="Line 61"/>
            <p:cNvSpPr>
              <a:spLocks noChangeShapeType="1"/>
            </p:cNvSpPr>
            <p:nvPr/>
          </p:nvSpPr>
          <p:spPr bwMode="auto">
            <a:xfrm>
              <a:off x="5165726" y="5040313"/>
              <a:ext cx="387350" cy="157163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57" name="Line 62"/>
            <p:cNvSpPr>
              <a:spLocks noChangeShapeType="1"/>
            </p:cNvSpPr>
            <p:nvPr/>
          </p:nvSpPr>
          <p:spPr bwMode="auto">
            <a:xfrm flipH="1">
              <a:off x="6689726" y="5021263"/>
              <a:ext cx="314325" cy="17938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58" name="Line 63"/>
            <p:cNvSpPr>
              <a:spLocks noChangeShapeType="1"/>
            </p:cNvSpPr>
            <p:nvPr/>
          </p:nvSpPr>
          <p:spPr bwMode="auto">
            <a:xfrm>
              <a:off x="7302501" y="4987926"/>
              <a:ext cx="396875" cy="16033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</p:grpSp>
      <p:sp>
        <p:nvSpPr>
          <p:cNvPr id="59" name="Text Box 65"/>
          <p:cNvSpPr txBox="1">
            <a:spLocks noChangeArrowheads="1"/>
          </p:cNvSpPr>
          <p:nvPr/>
        </p:nvSpPr>
        <p:spPr bwMode="auto">
          <a:xfrm>
            <a:off x="1298434" y="4465419"/>
            <a:ext cx="333197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交换，并重建堆</a:t>
            </a:r>
            <a:endParaRPr lang="en-US" altLang="zh-CN" sz="28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0" name="Line 34"/>
          <p:cNvSpPr>
            <a:spLocks noChangeShapeType="1"/>
          </p:cNvSpPr>
          <p:nvPr/>
        </p:nvSpPr>
        <p:spPr bwMode="auto">
          <a:xfrm flipH="1">
            <a:off x="5353539" y="5399024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1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0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3" name="组合 5"/>
          <p:cNvGrpSpPr>
            <a:grpSpLocks/>
          </p:cNvGrpSpPr>
          <p:nvPr/>
        </p:nvGrpSpPr>
        <p:grpSpPr bwMode="auto">
          <a:xfrm>
            <a:off x="1608832" y="2292584"/>
            <a:ext cx="4138612" cy="1863725"/>
            <a:chOff x="114889" y="377826"/>
            <a:chExt cx="4438870" cy="2184179"/>
          </a:xfrm>
          <a:solidFill>
            <a:schemeClr val="tx1"/>
          </a:solidFill>
        </p:grpSpPr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2466464" y="377826"/>
              <a:ext cx="470954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3600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ts val="2400"/>
                </a:lnSpc>
              </a:pPr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10" name="Oval 17"/>
            <p:cNvSpPr>
              <a:spLocks noChangeArrowheads="1"/>
            </p:cNvSpPr>
            <p:nvPr/>
          </p:nvSpPr>
          <p:spPr bwMode="auto">
            <a:xfrm>
              <a:off x="1308780" y="893446"/>
              <a:ext cx="46929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11" name="Oval 18"/>
            <p:cNvSpPr>
              <a:spLocks noChangeArrowheads="1"/>
            </p:cNvSpPr>
            <p:nvPr/>
          </p:nvSpPr>
          <p:spPr bwMode="auto">
            <a:xfrm>
              <a:off x="3554514" y="892737"/>
              <a:ext cx="470954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12" name="Oval 19"/>
            <p:cNvSpPr>
              <a:spLocks noChangeArrowheads="1"/>
            </p:cNvSpPr>
            <p:nvPr/>
          </p:nvSpPr>
          <p:spPr bwMode="auto">
            <a:xfrm>
              <a:off x="664845" y="1454412"/>
              <a:ext cx="467637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13" name="Oval 20"/>
            <p:cNvSpPr>
              <a:spLocks noChangeArrowheads="1"/>
            </p:cNvSpPr>
            <p:nvPr/>
          </p:nvSpPr>
          <p:spPr bwMode="auto">
            <a:xfrm>
              <a:off x="1930247" y="1436375"/>
              <a:ext cx="467637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14" name="Oval 21"/>
            <p:cNvSpPr>
              <a:spLocks noChangeArrowheads="1"/>
            </p:cNvSpPr>
            <p:nvPr/>
          </p:nvSpPr>
          <p:spPr bwMode="auto">
            <a:xfrm>
              <a:off x="3001632" y="1465263"/>
              <a:ext cx="46929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15" name="Oval 22"/>
            <p:cNvSpPr>
              <a:spLocks noChangeArrowheads="1"/>
            </p:cNvSpPr>
            <p:nvPr/>
          </p:nvSpPr>
          <p:spPr bwMode="auto">
            <a:xfrm>
              <a:off x="4084464" y="1458671"/>
              <a:ext cx="46929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16" name="Oval 23"/>
            <p:cNvSpPr>
              <a:spLocks noChangeArrowheads="1"/>
            </p:cNvSpPr>
            <p:nvPr/>
          </p:nvSpPr>
          <p:spPr bwMode="auto">
            <a:xfrm>
              <a:off x="114889" y="2123855"/>
              <a:ext cx="46929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17" name="Line 24"/>
            <p:cNvSpPr>
              <a:spLocks noChangeShapeType="1"/>
            </p:cNvSpPr>
            <p:nvPr/>
          </p:nvSpPr>
          <p:spPr bwMode="auto">
            <a:xfrm flipH="1">
              <a:off x="1751414" y="697707"/>
              <a:ext cx="715050" cy="280194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8" name="Line 25"/>
            <p:cNvSpPr>
              <a:spLocks noChangeShapeType="1"/>
            </p:cNvSpPr>
            <p:nvPr/>
          </p:nvSpPr>
          <p:spPr bwMode="auto">
            <a:xfrm>
              <a:off x="2929256" y="692627"/>
              <a:ext cx="663358" cy="282893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9" name="Line 26"/>
            <p:cNvSpPr>
              <a:spLocks noChangeShapeType="1"/>
            </p:cNvSpPr>
            <p:nvPr/>
          </p:nvSpPr>
          <p:spPr bwMode="auto">
            <a:xfrm flipH="1">
              <a:off x="1070042" y="1268414"/>
              <a:ext cx="303074" cy="254000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0" name="Line 27"/>
            <p:cNvSpPr>
              <a:spLocks noChangeShapeType="1"/>
            </p:cNvSpPr>
            <p:nvPr/>
          </p:nvSpPr>
          <p:spPr bwMode="auto">
            <a:xfrm>
              <a:off x="1744339" y="1255281"/>
              <a:ext cx="276362" cy="209184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21" name="Line 28"/>
            <p:cNvSpPr>
              <a:spLocks noChangeShapeType="1"/>
            </p:cNvSpPr>
            <p:nvPr/>
          </p:nvSpPr>
          <p:spPr bwMode="auto">
            <a:xfrm flipH="1">
              <a:off x="3344487" y="1283653"/>
              <a:ext cx="271356" cy="220830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grpSp>
        <p:nvGrpSpPr>
          <p:cNvPr id="22" name="组合 6"/>
          <p:cNvGrpSpPr>
            <a:grpSpLocks/>
          </p:cNvGrpSpPr>
          <p:nvPr/>
        </p:nvGrpSpPr>
        <p:grpSpPr bwMode="auto">
          <a:xfrm>
            <a:off x="6257818" y="2081566"/>
            <a:ext cx="4146550" cy="1863725"/>
            <a:chOff x="4660056" y="376984"/>
            <a:chExt cx="4322175" cy="2184179"/>
          </a:xfrm>
          <a:solidFill>
            <a:schemeClr val="tx1"/>
          </a:solidFill>
        </p:grpSpPr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6883032" y="376984"/>
              <a:ext cx="587876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3600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ts val="2400"/>
                </a:lnSpc>
              </a:pPr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29" name="Oval 17"/>
            <p:cNvSpPr>
              <a:spLocks noChangeArrowheads="1"/>
            </p:cNvSpPr>
            <p:nvPr/>
          </p:nvSpPr>
          <p:spPr bwMode="auto">
            <a:xfrm>
              <a:off x="5740396" y="892604"/>
              <a:ext cx="585847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2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30" name="Oval 18"/>
            <p:cNvSpPr>
              <a:spLocks noChangeArrowheads="1"/>
            </p:cNvSpPr>
            <p:nvPr/>
          </p:nvSpPr>
          <p:spPr bwMode="auto">
            <a:xfrm>
              <a:off x="8009255" y="891895"/>
              <a:ext cx="45857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31" name="Oval 19"/>
            <p:cNvSpPr>
              <a:spLocks noChangeArrowheads="1"/>
            </p:cNvSpPr>
            <p:nvPr/>
          </p:nvSpPr>
          <p:spPr bwMode="auto">
            <a:xfrm>
              <a:off x="5195554" y="1453570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32" name="Oval 20"/>
            <p:cNvSpPr>
              <a:spLocks noChangeArrowheads="1"/>
            </p:cNvSpPr>
            <p:nvPr/>
          </p:nvSpPr>
          <p:spPr bwMode="auto">
            <a:xfrm>
              <a:off x="6427689" y="1435533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7470908" y="1464421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34" name="Oval 22"/>
            <p:cNvSpPr>
              <a:spLocks noChangeArrowheads="1"/>
            </p:cNvSpPr>
            <p:nvPr/>
          </p:nvSpPr>
          <p:spPr bwMode="auto">
            <a:xfrm>
              <a:off x="8525273" y="1457829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35" name="Oval 23"/>
            <p:cNvSpPr>
              <a:spLocks noChangeArrowheads="1"/>
            </p:cNvSpPr>
            <p:nvPr/>
          </p:nvSpPr>
          <p:spPr bwMode="auto">
            <a:xfrm>
              <a:off x="4660056" y="2123013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36" name="Line 24"/>
            <p:cNvSpPr>
              <a:spLocks noChangeShapeType="1"/>
            </p:cNvSpPr>
            <p:nvPr/>
          </p:nvSpPr>
          <p:spPr bwMode="auto">
            <a:xfrm flipH="1">
              <a:off x="6285206" y="696865"/>
              <a:ext cx="632957" cy="280193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7" name="Line 25"/>
            <p:cNvSpPr>
              <a:spLocks noChangeShapeType="1"/>
            </p:cNvSpPr>
            <p:nvPr/>
          </p:nvSpPr>
          <p:spPr bwMode="auto">
            <a:xfrm>
              <a:off x="7467176" y="691785"/>
              <a:ext cx="587199" cy="282893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8" name="Line 26"/>
            <p:cNvSpPr>
              <a:spLocks noChangeShapeType="1"/>
            </p:cNvSpPr>
            <p:nvPr/>
          </p:nvSpPr>
          <p:spPr bwMode="auto">
            <a:xfrm flipH="1">
              <a:off x="5602035" y="1267572"/>
              <a:ext cx="246475" cy="236911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39" name="Line 27"/>
            <p:cNvSpPr>
              <a:spLocks noChangeShapeType="1"/>
            </p:cNvSpPr>
            <p:nvPr/>
          </p:nvSpPr>
          <p:spPr bwMode="auto">
            <a:xfrm>
              <a:off x="6190573" y="1282374"/>
              <a:ext cx="269097" cy="209184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grpSp>
        <p:nvGrpSpPr>
          <p:cNvPr id="40" name="组合 7"/>
          <p:cNvGrpSpPr>
            <a:grpSpLocks/>
          </p:cNvGrpSpPr>
          <p:nvPr/>
        </p:nvGrpSpPr>
        <p:grpSpPr bwMode="auto">
          <a:xfrm>
            <a:off x="1830751" y="4209153"/>
            <a:ext cx="4113212" cy="2051050"/>
            <a:chOff x="176777" y="3566069"/>
            <a:chExt cx="4322175" cy="2167236"/>
          </a:xfrm>
          <a:solidFill>
            <a:schemeClr val="tx1"/>
          </a:solidFill>
        </p:grpSpPr>
        <p:sp>
          <p:nvSpPr>
            <p:cNvPr id="46" name="Oval 17"/>
            <p:cNvSpPr>
              <a:spLocks noChangeArrowheads="1"/>
            </p:cNvSpPr>
            <p:nvPr/>
          </p:nvSpPr>
          <p:spPr bwMode="auto">
            <a:xfrm>
              <a:off x="1339281" y="4064746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47" name="Oval 18"/>
            <p:cNvSpPr>
              <a:spLocks noChangeArrowheads="1"/>
            </p:cNvSpPr>
            <p:nvPr/>
          </p:nvSpPr>
          <p:spPr bwMode="auto">
            <a:xfrm>
              <a:off x="3525976" y="4064037"/>
              <a:ext cx="45857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48" name="Oval 19"/>
            <p:cNvSpPr>
              <a:spLocks noChangeArrowheads="1"/>
            </p:cNvSpPr>
            <p:nvPr/>
          </p:nvSpPr>
          <p:spPr bwMode="auto">
            <a:xfrm>
              <a:off x="712275" y="4625712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49" name="Oval 20"/>
            <p:cNvSpPr>
              <a:spLocks noChangeArrowheads="1"/>
            </p:cNvSpPr>
            <p:nvPr/>
          </p:nvSpPr>
          <p:spPr bwMode="auto">
            <a:xfrm>
              <a:off x="1944410" y="4607675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50" name="Oval 21"/>
            <p:cNvSpPr>
              <a:spLocks noChangeArrowheads="1"/>
            </p:cNvSpPr>
            <p:nvPr/>
          </p:nvSpPr>
          <p:spPr bwMode="auto">
            <a:xfrm>
              <a:off x="2987629" y="4636563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51" name="Oval 22"/>
            <p:cNvSpPr>
              <a:spLocks noChangeArrowheads="1"/>
            </p:cNvSpPr>
            <p:nvPr/>
          </p:nvSpPr>
          <p:spPr bwMode="auto">
            <a:xfrm>
              <a:off x="4041994" y="4629971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52" name="Oval 23"/>
            <p:cNvSpPr>
              <a:spLocks noChangeArrowheads="1"/>
            </p:cNvSpPr>
            <p:nvPr/>
          </p:nvSpPr>
          <p:spPr bwMode="auto">
            <a:xfrm>
              <a:off x="176777" y="5295155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53" name="Line 24"/>
            <p:cNvSpPr>
              <a:spLocks noChangeShapeType="1"/>
            </p:cNvSpPr>
            <p:nvPr/>
          </p:nvSpPr>
          <p:spPr bwMode="auto">
            <a:xfrm flipH="1">
              <a:off x="1770279" y="3869007"/>
              <a:ext cx="696252" cy="280194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54" name="Line 25"/>
            <p:cNvSpPr>
              <a:spLocks noChangeShapeType="1"/>
            </p:cNvSpPr>
            <p:nvPr/>
          </p:nvSpPr>
          <p:spPr bwMode="auto">
            <a:xfrm>
              <a:off x="2917156" y="3863927"/>
              <a:ext cx="645919" cy="282893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55" name="Line 26"/>
            <p:cNvSpPr>
              <a:spLocks noChangeShapeType="1"/>
            </p:cNvSpPr>
            <p:nvPr/>
          </p:nvSpPr>
          <p:spPr bwMode="auto">
            <a:xfrm flipH="1">
              <a:off x="1106820" y="4439714"/>
              <a:ext cx="295106" cy="254000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56" name="Oval 20"/>
            <p:cNvSpPr>
              <a:spLocks noChangeArrowheads="1"/>
            </p:cNvSpPr>
            <p:nvPr/>
          </p:nvSpPr>
          <p:spPr bwMode="auto">
            <a:xfrm>
              <a:off x="2466914" y="3566069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</p:grpSp>
      <p:grpSp>
        <p:nvGrpSpPr>
          <p:cNvPr id="57" name="组合 148"/>
          <p:cNvGrpSpPr>
            <a:grpSpLocks/>
          </p:cNvGrpSpPr>
          <p:nvPr/>
        </p:nvGrpSpPr>
        <p:grpSpPr bwMode="auto">
          <a:xfrm>
            <a:off x="6699442" y="4011347"/>
            <a:ext cx="4140200" cy="2041525"/>
            <a:chOff x="176777" y="3566069"/>
            <a:chExt cx="4322175" cy="2167236"/>
          </a:xfrm>
          <a:solidFill>
            <a:schemeClr val="tx1"/>
          </a:solidFill>
        </p:grpSpPr>
        <p:sp>
          <p:nvSpPr>
            <p:cNvPr id="63" name="Oval 17"/>
            <p:cNvSpPr>
              <a:spLocks noChangeArrowheads="1"/>
            </p:cNvSpPr>
            <p:nvPr/>
          </p:nvSpPr>
          <p:spPr bwMode="auto">
            <a:xfrm>
              <a:off x="1339281" y="4064746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64" name="Oval 18"/>
            <p:cNvSpPr>
              <a:spLocks noChangeArrowheads="1"/>
            </p:cNvSpPr>
            <p:nvPr/>
          </p:nvSpPr>
          <p:spPr bwMode="auto">
            <a:xfrm>
              <a:off x="3525976" y="4064037"/>
              <a:ext cx="45857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65" name="Oval 19"/>
            <p:cNvSpPr>
              <a:spLocks noChangeArrowheads="1"/>
            </p:cNvSpPr>
            <p:nvPr/>
          </p:nvSpPr>
          <p:spPr bwMode="auto">
            <a:xfrm>
              <a:off x="712275" y="4625712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66" name="Oval 20"/>
            <p:cNvSpPr>
              <a:spLocks noChangeArrowheads="1"/>
            </p:cNvSpPr>
            <p:nvPr/>
          </p:nvSpPr>
          <p:spPr bwMode="auto">
            <a:xfrm>
              <a:off x="1944410" y="4607675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67" name="Oval 21"/>
            <p:cNvSpPr>
              <a:spLocks noChangeArrowheads="1"/>
            </p:cNvSpPr>
            <p:nvPr/>
          </p:nvSpPr>
          <p:spPr bwMode="auto">
            <a:xfrm>
              <a:off x="2987629" y="4636563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68" name="Oval 22"/>
            <p:cNvSpPr>
              <a:spLocks noChangeArrowheads="1"/>
            </p:cNvSpPr>
            <p:nvPr/>
          </p:nvSpPr>
          <p:spPr bwMode="auto">
            <a:xfrm>
              <a:off x="4041994" y="4629971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69" name="Oval 23"/>
            <p:cNvSpPr>
              <a:spLocks noChangeArrowheads="1"/>
            </p:cNvSpPr>
            <p:nvPr/>
          </p:nvSpPr>
          <p:spPr bwMode="auto">
            <a:xfrm>
              <a:off x="176777" y="5295155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70" name="Line 24"/>
            <p:cNvSpPr>
              <a:spLocks noChangeShapeType="1"/>
            </p:cNvSpPr>
            <p:nvPr/>
          </p:nvSpPr>
          <p:spPr bwMode="auto">
            <a:xfrm flipH="1">
              <a:off x="1770279" y="3869007"/>
              <a:ext cx="696252" cy="280194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71" name="Line 25"/>
            <p:cNvSpPr>
              <a:spLocks noChangeShapeType="1"/>
            </p:cNvSpPr>
            <p:nvPr/>
          </p:nvSpPr>
          <p:spPr bwMode="auto">
            <a:xfrm>
              <a:off x="2917156" y="3863927"/>
              <a:ext cx="645919" cy="282893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72" name="Oval 20"/>
            <p:cNvSpPr>
              <a:spLocks noChangeArrowheads="1"/>
            </p:cNvSpPr>
            <p:nvPr/>
          </p:nvSpPr>
          <p:spPr bwMode="auto">
            <a:xfrm>
              <a:off x="2466914" y="3566069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</p:grpSp>
      <p:grpSp>
        <p:nvGrpSpPr>
          <p:cNvPr id="73" name="组合 170"/>
          <p:cNvGrpSpPr>
            <a:grpSpLocks/>
          </p:cNvGrpSpPr>
          <p:nvPr/>
        </p:nvGrpSpPr>
        <p:grpSpPr bwMode="auto">
          <a:xfrm>
            <a:off x="1651681" y="123299"/>
            <a:ext cx="4300537" cy="1858963"/>
            <a:chOff x="3669858" y="4125990"/>
            <a:chExt cx="4300981" cy="2230244"/>
          </a:xfrm>
          <a:solidFill>
            <a:schemeClr val="tx1"/>
          </a:solidFill>
        </p:grpSpPr>
        <p:sp>
          <p:nvSpPr>
            <p:cNvPr id="74" name="Oval 39"/>
            <p:cNvSpPr>
              <a:spLocks noChangeArrowheads="1"/>
            </p:cNvSpPr>
            <p:nvPr/>
          </p:nvSpPr>
          <p:spPr bwMode="auto">
            <a:xfrm>
              <a:off x="4186238" y="5200651"/>
              <a:ext cx="44767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75" name="Oval 41"/>
            <p:cNvSpPr>
              <a:spLocks noChangeArrowheads="1"/>
            </p:cNvSpPr>
            <p:nvPr/>
          </p:nvSpPr>
          <p:spPr bwMode="auto">
            <a:xfrm>
              <a:off x="6432551" y="5218113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76" name="Oval 42"/>
            <p:cNvSpPr>
              <a:spLocks noChangeArrowheads="1"/>
            </p:cNvSpPr>
            <p:nvPr/>
          </p:nvSpPr>
          <p:spPr bwMode="auto">
            <a:xfrm>
              <a:off x="7521576" y="5148263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77" name="Line 44"/>
            <p:cNvSpPr>
              <a:spLocks noChangeShapeType="1"/>
            </p:cNvSpPr>
            <p:nvPr/>
          </p:nvSpPr>
          <p:spPr bwMode="auto">
            <a:xfrm flipH="1">
              <a:off x="5181601" y="4508501"/>
              <a:ext cx="730250" cy="207963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78" name="Line 45"/>
            <p:cNvSpPr>
              <a:spLocks noChangeShapeType="1"/>
            </p:cNvSpPr>
            <p:nvPr/>
          </p:nvSpPr>
          <p:spPr bwMode="auto">
            <a:xfrm>
              <a:off x="6242051" y="4508501"/>
              <a:ext cx="727075" cy="222250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79" name="Line 46"/>
            <p:cNvSpPr>
              <a:spLocks noChangeShapeType="1"/>
            </p:cNvSpPr>
            <p:nvPr/>
          </p:nvSpPr>
          <p:spPr bwMode="auto">
            <a:xfrm flipH="1">
              <a:off x="4552951" y="5073651"/>
              <a:ext cx="385763" cy="187325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80" name="Line 47"/>
            <p:cNvSpPr>
              <a:spLocks noChangeShapeType="1"/>
            </p:cNvSpPr>
            <p:nvPr/>
          </p:nvSpPr>
          <p:spPr bwMode="auto">
            <a:xfrm>
              <a:off x="5165726" y="5040313"/>
              <a:ext cx="387350" cy="157163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81" name="Line 48"/>
            <p:cNvSpPr>
              <a:spLocks noChangeShapeType="1"/>
            </p:cNvSpPr>
            <p:nvPr/>
          </p:nvSpPr>
          <p:spPr bwMode="auto">
            <a:xfrm flipH="1">
              <a:off x="6689726" y="5021263"/>
              <a:ext cx="314325" cy="17938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82" name="Line 49"/>
            <p:cNvSpPr>
              <a:spLocks noChangeShapeType="1"/>
            </p:cNvSpPr>
            <p:nvPr/>
          </p:nvSpPr>
          <p:spPr bwMode="auto">
            <a:xfrm>
              <a:off x="7302501" y="4987926"/>
              <a:ext cx="396875" cy="16033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83" name="Oval 50"/>
            <p:cNvSpPr>
              <a:spLocks noChangeArrowheads="1"/>
            </p:cNvSpPr>
            <p:nvPr/>
          </p:nvSpPr>
          <p:spPr bwMode="auto">
            <a:xfrm>
              <a:off x="5846697" y="4125990"/>
              <a:ext cx="450850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84" name="Oval 51"/>
            <p:cNvSpPr>
              <a:spLocks noChangeArrowheads="1"/>
            </p:cNvSpPr>
            <p:nvPr/>
          </p:nvSpPr>
          <p:spPr bwMode="auto">
            <a:xfrm>
              <a:off x="4784726" y="4635501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85" name="Oval 52"/>
            <p:cNvSpPr>
              <a:spLocks noChangeArrowheads="1"/>
            </p:cNvSpPr>
            <p:nvPr/>
          </p:nvSpPr>
          <p:spPr bwMode="auto">
            <a:xfrm>
              <a:off x="6915267" y="4624465"/>
              <a:ext cx="450850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chemeClr val="bg1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86" name="Oval 53"/>
            <p:cNvSpPr>
              <a:spLocks noChangeArrowheads="1"/>
            </p:cNvSpPr>
            <p:nvPr/>
          </p:nvSpPr>
          <p:spPr bwMode="auto">
            <a:xfrm>
              <a:off x="4186238" y="5200651"/>
              <a:ext cx="44767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87" name="Oval 54"/>
            <p:cNvSpPr>
              <a:spLocks noChangeArrowheads="1"/>
            </p:cNvSpPr>
            <p:nvPr/>
          </p:nvSpPr>
          <p:spPr bwMode="auto">
            <a:xfrm>
              <a:off x="5432475" y="5190313"/>
              <a:ext cx="447675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88" name="Oval 55"/>
            <p:cNvSpPr>
              <a:spLocks noChangeArrowheads="1"/>
            </p:cNvSpPr>
            <p:nvPr/>
          </p:nvSpPr>
          <p:spPr bwMode="auto">
            <a:xfrm>
              <a:off x="6432551" y="5218113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89" name="Oval 56"/>
            <p:cNvSpPr>
              <a:spLocks noChangeArrowheads="1"/>
            </p:cNvSpPr>
            <p:nvPr/>
          </p:nvSpPr>
          <p:spPr bwMode="auto">
            <a:xfrm>
              <a:off x="7521576" y="5148263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90" name="Oval 57"/>
            <p:cNvSpPr>
              <a:spLocks noChangeArrowheads="1"/>
            </p:cNvSpPr>
            <p:nvPr/>
          </p:nvSpPr>
          <p:spPr bwMode="auto">
            <a:xfrm>
              <a:off x="3669858" y="5918084"/>
              <a:ext cx="44926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91" name="Line 58"/>
            <p:cNvSpPr>
              <a:spLocks noChangeShapeType="1"/>
            </p:cNvSpPr>
            <p:nvPr/>
          </p:nvSpPr>
          <p:spPr bwMode="auto">
            <a:xfrm flipH="1">
              <a:off x="5181601" y="4508501"/>
              <a:ext cx="730250" cy="207963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92" name="Line 59"/>
            <p:cNvSpPr>
              <a:spLocks noChangeShapeType="1"/>
            </p:cNvSpPr>
            <p:nvPr/>
          </p:nvSpPr>
          <p:spPr bwMode="auto">
            <a:xfrm>
              <a:off x="6242051" y="4508501"/>
              <a:ext cx="727075" cy="222250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93" name="Line 60"/>
            <p:cNvSpPr>
              <a:spLocks noChangeShapeType="1"/>
            </p:cNvSpPr>
            <p:nvPr/>
          </p:nvSpPr>
          <p:spPr bwMode="auto">
            <a:xfrm flipH="1">
              <a:off x="4552951" y="5073651"/>
              <a:ext cx="385763" cy="187325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94" name="Line 61"/>
            <p:cNvSpPr>
              <a:spLocks noChangeShapeType="1"/>
            </p:cNvSpPr>
            <p:nvPr/>
          </p:nvSpPr>
          <p:spPr bwMode="auto">
            <a:xfrm>
              <a:off x="5165726" y="5040313"/>
              <a:ext cx="387350" cy="157163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95" name="Line 62"/>
            <p:cNvSpPr>
              <a:spLocks noChangeShapeType="1"/>
            </p:cNvSpPr>
            <p:nvPr/>
          </p:nvSpPr>
          <p:spPr bwMode="auto">
            <a:xfrm flipH="1">
              <a:off x="6689726" y="5021263"/>
              <a:ext cx="314325" cy="17938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  <p:sp>
          <p:nvSpPr>
            <p:cNvPr id="96" name="Line 63"/>
            <p:cNvSpPr>
              <a:spLocks noChangeShapeType="1"/>
            </p:cNvSpPr>
            <p:nvPr/>
          </p:nvSpPr>
          <p:spPr bwMode="auto">
            <a:xfrm>
              <a:off x="7302501" y="4987926"/>
              <a:ext cx="396875" cy="160338"/>
            </a:xfrm>
            <a:prstGeom prst="lin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endParaRPr lang="zh-CN" altLang="en-US"/>
            </a:p>
          </p:txBody>
        </p:sp>
      </p:grpSp>
      <p:sp>
        <p:nvSpPr>
          <p:cNvPr id="97" name="下箭头 15"/>
          <p:cNvSpPr>
            <a:spLocks noChangeArrowheads="1"/>
          </p:cNvSpPr>
          <p:nvPr/>
        </p:nvSpPr>
        <p:spPr bwMode="auto">
          <a:xfrm>
            <a:off x="3888468" y="1531412"/>
            <a:ext cx="409575" cy="630237"/>
          </a:xfrm>
          <a:prstGeom prst="downArrow">
            <a:avLst>
              <a:gd name="adj1" fmla="val 50000"/>
              <a:gd name="adj2" fmla="val 49903"/>
            </a:avLst>
          </a:prstGeom>
          <a:noFill/>
          <a:ln w="254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  <p:sp>
        <p:nvSpPr>
          <p:cNvPr id="98" name="右箭头 16"/>
          <p:cNvSpPr>
            <a:spLocks noChangeArrowheads="1"/>
          </p:cNvSpPr>
          <p:nvPr/>
        </p:nvSpPr>
        <p:spPr bwMode="auto">
          <a:xfrm>
            <a:off x="6064931" y="2723624"/>
            <a:ext cx="508000" cy="385763"/>
          </a:xfrm>
          <a:prstGeom prst="rightArrow">
            <a:avLst>
              <a:gd name="adj1" fmla="val 50000"/>
              <a:gd name="adj2" fmla="val 49974"/>
            </a:avLst>
          </a:prstGeom>
          <a:noFill/>
          <a:ln w="254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  <p:sp>
        <p:nvSpPr>
          <p:cNvPr id="99" name="右箭头 199"/>
          <p:cNvSpPr>
            <a:spLocks noChangeArrowheads="1"/>
          </p:cNvSpPr>
          <p:nvPr/>
        </p:nvSpPr>
        <p:spPr bwMode="auto">
          <a:xfrm>
            <a:off x="6118906" y="5054074"/>
            <a:ext cx="506412" cy="385763"/>
          </a:xfrm>
          <a:prstGeom prst="rightArrow">
            <a:avLst>
              <a:gd name="adj1" fmla="val 50000"/>
              <a:gd name="adj2" fmla="val 49818"/>
            </a:avLst>
          </a:prstGeom>
          <a:noFill/>
          <a:ln w="254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  <p:sp>
        <p:nvSpPr>
          <p:cNvPr id="106" name="右箭头 16"/>
          <p:cNvSpPr>
            <a:spLocks noChangeArrowheads="1"/>
          </p:cNvSpPr>
          <p:nvPr/>
        </p:nvSpPr>
        <p:spPr bwMode="auto">
          <a:xfrm>
            <a:off x="1266810" y="5009525"/>
            <a:ext cx="508000" cy="385763"/>
          </a:xfrm>
          <a:prstGeom prst="rightArrow">
            <a:avLst>
              <a:gd name="adj1" fmla="val 50000"/>
              <a:gd name="adj2" fmla="val 49974"/>
            </a:avLst>
          </a:prstGeom>
          <a:noFill/>
          <a:ln w="254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  <p:sp>
        <p:nvSpPr>
          <p:cNvPr id="100" name="Line 34"/>
          <p:cNvSpPr>
            <a:spLocks noChangeShapeType="1"/>
          </p:cNvSpPr>
          <p:nvPr/>
        </p:nvSpPr>
        <p:spPr bwMode="auto">
          <a:xfrm flipH="1">
            <a:off x="1818564" y="1371625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01" name="Line 34"/>
          <p:cNvSpPr>
            <a:spLocks noChangeShapeType="1"/>
          </p:cNvSpPr>
          <p:nvPr/>
        </p:nvSpPr>
        <p:spPr bwMode="auto">
          <a:xfrm flipH="1">
            <a:off x="1908756" y="3531579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02" name="Line 34"/>
          <p:cNvSpPr>
            <a:spLocks noChangeShapeType="1"/>
          </p:cNvSpPr>
          <p:nvPr/>
        </p:nvSpPr>
        <p:spPr bwMode="auto">
          <a:xfrm flipH="1">
            <a:off x="6507694" y="3369167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03" name="Line 34"/>
          <p:cNvSpPr>
            <a:spLocks noChangeShapeType="1"/>
          </p:cNvSpPr>
          <p:nvPr/>
        </p:nvSpPr>
        <p:spPr bwMode="auto">
          <a:xfrm flipH="1">
            <a:off x="4631721" y="5014386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04" name="Line 34"/>
          <p:cNvSpPr>
            <a:spLocks noChangeShapeType="1"/>
          </p:cNvSpPr>
          <p:nvPr/>
        </p:nvSpPr>
        <p:spPr bwMode="auto">
          <a:xfrm flipH="1">
            <a:off x="9037296" y="2879061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05" name="Line 34"/>
          <p:cNvSpPr>
            <a:spLocks noChangeShapeType="1"/>
          </p:cNvSpPr>
          <p:nvPr/>
        </p:nvSpPr>
        <p:spPr bwMode="auto">
          <a:xfrm flipH="1">
            <a:off x="2035228" y="5626649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07" name="Line 34"/>
          <p:cNvSpPr>
            <a:spLocks noChangeShapeType="1"/>
          </p:cNvSpPr>
          <p:nvPr/>
        </p:nvSpPr>
        <p:spPr bwMode="auto">
          <a:xfrm flipH="1">
            <a:off x="6900715" y="5358745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08" name="Line 34"/>
          <p:cNvSpPr>
            <a:spLocks noChangeShapeType="1"/>
          </p:cNvSpPr>
          <p:nvPr/>
        </p:nvSpPr>
        <p:spPr bwMode="auto">
          <a:xfrm flipH="1">
            <a:off x="7392941" y="4884548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09" name="Line 34"/>
          <p:cNvSpPr>
            <a:spLocks noChangeShapeType="1"/>
          </p:cNvSpPr>
          <p:nvPr/>
        </p:nvSpPr>
        <p:spPr bwMode="auto">
          <a:xfrm flipH="1">
            <a:off x="9553515" y="4838993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0" name="Line 61"/>
          <p:cNvSpPr>
            <a:spLocks noChangeShapeType="1"/>
          </p:cNvSpPr>
          <p:nvPr/>
        </p:nvSpPr>
        <p:spPr bwMode="auto">
          <a:xfrm>
            <a:off x="5101539" y="3091735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1" name="Line 61"/>
          <p:cNvSpPr>
            <a:spLocks noChangeShapeType="1"/>
          </p:cNvSpPr>
          <p:nvPr/>
        </p:nvSpPr>
        <p:spPr bwMode="auto">
          <a:xfrm>
            <a:off x="9749513" y="2879061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" name="Line 61"/>
          <p:cNvSpPr>
            <a:spLocks noChangeShapeType="1"/>
          </p:cNvSpPr>
          <p:nvPr/>
        </p:nvSpPr>
        <p:spPr bwMode="auto">
          <a:xfrm>
            <a:off x="5325966" y="5046409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3" name="Line 61"/>
          <p:cNvSpPr>
            <a:spLocks noChangeShapeType="1"/>
          </p:cNvSpPr>
          <p:nvPr/>
        </p:nvSpPr>
        <p:spPr bwMode="auto">
          <a:xfrm>
            <a:off x="3205831" y="5055051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4" name="Line 61"/>
          <p:cNvSpPr>
            <a:spLocks noChangeShapeType="1"/>
          </p:cNvSpPr>
          <p:nvPr/>
        </p:nvSpPr>
        <p:spPr bwMode="auto">
          <a:xfrm>
            <a:off x="10252267" y="4887633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5" name="Line 61"/>
          <p:cNvSpPr>
            <a:spLocks noChangeShapeType="1"/>
          </p:cNvSpPr>
          <p:nvPr/>
        </p:nvSpPr>
        <p:spPr bwMode="auto">
          <a:xfrm>
            <a:off x="8135402" y="4897278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89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8" grpId="0" animBg="1"/>
      <p:bldP spid="99" grpId="0" animBg="1"/>
      <p:bldP spid="106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3" name="组合 39"/>
          <p:cNvGrpSpPr>
            <a:grpSpLocks/>
          </p:cNvGrpSpPr>
          <p:nvPr/>
        </p:nvGrpSpPr>
        <p:grpSpPr bwMode="auto">
          <a:xfrm>
            <a:off x="2946149" y="513694"/>
            <a:ext cx="4138612" cy="2166937"/>
            <a:chOff x="176777" y="3566069"/>
            <a:chExt cx="4322175" cy="2167236"/>
          </a:xfrm>
          <a:solidFill>
            <a:schemeClr val="tx1"/>
          </a:solidFill>
        </p:grpSpPr>
        <p:sp>
          <p:nvSpPr>
            <p:cNvPr id="9" name="Oval 17"/>
            <p:cNvSpPr>
              <a:spLocks noChangeArrowheads="1"/>
            </p:cNvSpPr>
            <p:nvPr/>
          </p:nvSpPr>
          <p:spPr bwMode="auto">
            <a:xfrm>
              <a:off x="1339281" y="4064746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10" name="Oval 18"/>
            <p:cNvSpPr>
              <a:spLocks noChangeArrowheads="1"/>
            </p:cNvSpPr>
            <p:nvPr/>
          </p:nvSpPr>
          <p:spPr bwMode="auto">
            <a:xfrm>
              <a:off x="3525976" y="4064037"/>
              <a:ext cx="45857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11" name="Oval 19"/>
            <p:cNvSpPr>
              <a:spLocks noChangeArrowheads="1"/>
            </p:cNvSpPr>
            <p:nvPr/>
          </p:nvSpPr>
          <p:spPr bwMode="auto">
            <a:xfrm>
              <a:off x="712275" y="4625712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12" name="Oval 20"/>
            <p:cNvSpPr>
              <a:spLocks noChangeArrowheads="1"/>
            </p:cNvSpPr>
            <p:nvPr/>
          </p:nvSpPr>
          <p:spPr bwMode="auto">
            <a:xfrm>
              <a:off x="1944410" y="4607675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13" name="Oval 21"/>
            <p:cNvSpPr>
              <a:spLocks noChangeArrowheads="1"/>
            </p:cNvSpPr>
            <p:nvPr/>
          </p:nvSpPr>
          <p:spPr bwMode="auto">
            <a:xfrm>
              <a:off x="2987629" y="4636563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14" name="Oval 22"/>
            <p:cNvSpPr>
              <a:spLocks noChangeArrowheads="1"/>
            </p:cNvSpPr>
            <p:nvPr/>
          </p:nvSpPr>
          <p:spPr bwMode="auto">
            <a:xfrm>
              <a:off x="4041994" y="4629971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15" name="Oval 23"/>
            <p:cNvSpPr>
              <a:spLocks noChangeArrowheads="1"/>
            </p:cNvSpPr>
            <p:nvPr/>
          </p:nvSpPr>
          <p:spPr bwMode="auto">
            <a:xfrm>
              <a:off x="176777" y="5295155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16" name="Line 24"/>
            <p:cNvSpPr>
              <a:spLocks noChangeShapeType="1"/>
            </p:cNvSpPr>
            <p:nvPr/>
          </p:nvSpPr>
          <p:spPr bwMode="auto">
            <a:xfrm flipH="1">
              <a:off x="1770279" y="3869007"/>
              <a:ext cx="696252" cy="280194"/>
            </a:xfrm>
            <a:prstGeom prst="line">
              <a:avLst/>
            </a:prstGeom>
            <a:grpFill/>
            <a:ln w="3175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zh-CN" altLang="en-US"/>
            </a:p>
          </p:txBody>
        </p:sp>
        <p:sp>
          <p:nvSpPr>
            <p:cNvPr id="17" name="Oval 20"/>
            <p:cNvSpPr>
              <a:spLocks noChangeArrowheads="1"/>
            </p:cNvSpPr>
            <p:nvPr/>
          </p:nvSpPr>
          <p:spPr bwMode="auto">
            <a:xfrm>
              <a:off x="2466914" y="3566069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</p:grpSp>
      <p:grpSp>
        <p:nvGrpSpPr>
          <p:cNvPr id="18" name="组合 55"/>
          <p:cNvGrpSpPr>
            <a:grpSpLocks/>
          </p:cNvGrpSpPr>
          <p:nvPr/>
        </p:nvGrpSpPr>
        <p:grpSpPr bwMode="auto">
          <a:xfrm>
            <a:off x="2946149" y="3783944"/>
            <a:ext cx="4140200" cy="2166937"/>
            <a:chOff x="176777" y="3566069"/>
            <a:chExt cx="4322175" cy="2167236"/>
          </a:xfrm>
          <a:solidFill>
            <a:schemeClr val="tx1"/>
          </a:solidFill>
        </p:grpSpPr>
        <p:sp>
          <p:nvSpPr>
            <p:cNvPr id="24" name="Oval 17"/>
            <p:cNvSpPr>
              <a:spLocks noChangeArrowheads="1"/>
            </p:cNvSpPr>
            <p:nvPr/>
          </p:nvSpPr>
          <p:spPr bwMode="auto">
            <a:xfrm>
              <a:off x="1339281" y="4064746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13</a:t>
              </a:r>
            </a:p>
          </p:txBody>
        </p:sp>
        <p:sp>
          <p:nvSpPr>
            <p:cNvPr id="25" name="Oval 18"/>
            <p:cNvSpPr>
              <a:spLocks noChangeArrowheads="1"/>
            </p:cNvSpPr>
            <p:nvPr/>
          </p:nvSpPr>
          <p:spPr bwMode="auto">
            <a:xfrm>
              <a:off x="3525976" y="4064037"/>
              <a:ext cx="45857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26" name="Oval 19"/>
            <p:cNvSpPr>
              <a:spLocks noChangeArrowheads="1"/>
            </p:cNvSpPr>
            <p:nvPr/>
          </p:nvSpPr>
          <p:spPr bwMode="auto">
            <a:xfrm>
              <a:off x="712275" y="4625712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23</a:t>
              </a:r>
            </a:p>
          </p:txBody>
        </p:sp>
        <p:sp>
          <p:nvSpPr>
            <p:cNvPr id="27" name="Oval 20"/>
            <p:cNvSpPr>
              <a:spLocks noChangeArrowheads="1"/>
            </p:cNvSpPr>
            <p:nvPr/>
          </p:nvSpPr>
          <p:spPr bwMode="auto">
            <a:xfrm>
              <a:off x="1944410" y="4607675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28" name="Oval 21"/>
            <p:cNvSpPr>
              <a:spLocks noChangeArrowheads="1"/>
            </p:cNvSpPr>
            <p:nvPr/>
          </p:nvSpPr>
          <p:spPr bwMode="auto">
            <a:xfrm>
              <a:off x="2987629" y="4636563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42</a:t>
              </a:r>
            </a:p>
          </p:txBody>
        </p:sp>
        <p:sp>
          <p:nvSpPr>
            <p:cNvPr id="29" name="Oval 22"/>
            <p:cNvSpPr>
              <a:spLocks noChangeArrowheads="1"/>
            </p:cNvSpPr>
            <p:nvPr/>
          </p:nvSpPr>
          <p:spPr bwMode="auto">
            <a:xfrm>
              <a:off x="4041994" y="4629971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88</a:t>
              </a:r>
            </a:p>
          </p:txBody>
        </p:sp>
        <p:sp>
          <p:nvSpPr>
            <p:cNvPr id="30" name="Oval 23"/>
            <p:cNvSpPr>
              <a:spLocks noChangeArrowheads="1"/>
            </p:cNvSpPr>
            <p:nvPr/>
          </p:nvSpPr>
          <p:spPr bwMode="auto">
            <a:xfrm>
              <a:off x="176777" y="5295155"/>
              <a:ext cx="456958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91</a:t>
              </a:r>
            </a:p>
          </p:txBody>
        </p:sp>
        <p:sp>
          <p:nvSpPr>
            <p:cNvPr id="31" name="Oval 20"/>
            <p:cNvSpPr>
              <a:spLocks noChangeArrowheads="1"/>
            </p:cNvSpPr>
            <p:nvPr/>
          </p:nvSpPr>
          <p:spPr bwMode="auto">
            <a:xfrm>
              <a:off x="2466914" y="3566069"/>
              <a:ext cx="455343" cy="438150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lIns="0" tIns="0" rIns="0" bIns="3600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05</a:t>
              </a:r>
            </a:p>
          </p:txBody>
        </p:sp>
      </p:grpSp>
      <p:sp>
        <p:nvSpPr>
          <p:cNvPr id="32" name="右箭头 71"/>
          <p:cNvSpPr>
            <a:spLocks noChangeArrowheads="1"/>
          </p:cNvSpPr>
          <p:nvPr/>
        </p:nvSpPr>
        <p:spPr bwMode="auto">
          <a:xfrm>
            <a:off x="2169861" y="1240769"/>
            <a:ext cx="508000" cy="385762"/>
          </a:xfrm>
          <a:prstGeom prst="rightArrow">
            <a:avLst>
              <a:gd name="adj1" fmla="val 50000"/>
              <a:gd name="adj2" fmla="val 49974"/>
            </a:avLst>
          </a:prstGeom>
          <a:solidFill>
            <a:schemeClr val="bg1"/>
          </a:solidFill>
          <a:ln w="25400" algn="ctr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  <p:sp>
        <p:nvSpPr>
          <p:cNvPr id="33" name="下箭头 3"/>
          <p:cNvSpPr>
            <a:spLocks noChangeArrowheads="1"/>
          </p:cNvSpPr>
          <p:nvPr/>
        </p:nvSpPr>
        <p:spPr bwMode="auto">
          <a:xfrm>
            <a:off x="5211511" y="2569506"/>
            <a:ext cx="409575" cy="854075"/>
          </a:xfrm>
          <a:prstGeom prst="downArrow">
            <a:avLst>
              <a:gd name="adj1" fmla="val 50000"/>
              <a:gd name="adj2" fmla="val 49853"/>
            </a:avLst>
          </a:prstGeom>
          <a:solidFill>
            <a:schemeClr val="bg1"/>
          </a:solidFill>
          <a:ln w="25400" algn="ctr">
            <a:solidFill>
              <a:schemeClr val="tx1"/>
            </a:solidFill>
            <a:round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  <p:sp>
        <p:nvSpPr>
          <p:cNvPr id="34" name="Line 61"/>
          <p:cNvSpPr>
            <a:spLocks noChangeShapeType="1"/>
          </p:cNvSpPr>
          <p:nvPr/>
        </p:nvSpPr>
        <p:spPr bwMode="auto">
          <a:xfrm>
            <a:off x="5637624" y="874526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35" name="Line 61"/>
          <p:cNvSpPr>
            <a:spLocks noChangeShapeType="1"/>
          </p:cNvSpPr>
          <p:nvPr/>
        </p:nvSpPr>
        <p:spPr bwMode="auto">
          <a:xfrm>
            <a:off x="6526722" y="1424157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36" name="Line 61"/>
          <p:cNvSpPr>
            <a:spLocks noChangeShapeType="1"/>
          </p:cNvSpPr>
          <p:nvPr/>
        </p:nvSpPr>
        <p:spPr bwMode="auto">
          <a:xfrm>
            <a:off x="4390976" y="1424157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37" name="Line 61"/>
          <p:cNvSpPr>
            <a:spLocks noChangeShapeType="1"/>
          </p:cNvSpPr>
          <p:nvPr/>
        </p:nvSpPr>
        <p:spPr bwMode="auto">
          <a:xfrm>
            <a:off x="5637624" y="4216343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38" name="Line 61"/>
          <p:cNvSpPr>
            <a:spLocks noChangeShapeType="1"/>
          </p:cNvSpPr>
          <p:nvPr/>
        </p:nvSpPr>
        <p:spPr bwMode="auto">
          <a:xfrm>
            <a:off x="6391350" y="4694407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39" name="Line 34"/>
          <p:cNvSpPr>
            <a:spLocks noChangeShapeType="1"/>
          </p:cNvSpPr>
          <p:nvPr/>
        </p:nvSpPr>
        <p:spPr bwMode="auto">
          <a:xfrm flipH="1">
            <a:off x="3583871" y="1363687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40" name="Line 34"/>
          <p:cNvSpPr>
            <a:spLocks noChangeShapeType="1"/>
          </p:cNvSpPr>
          <p:nvPr/>
        </p:nvSpPr>
        <p:spPr bwMode="auto">
          <a:xfrm flipH="1">
            <a:off x="5818518" y="1373386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41" name="Line 34"/>
          <p:cNvSpPr>
            <a:spLocks noChangeShapeType="1"/>
          </p:cNvSpPr>
          <p:nvPr/>
        </p:nvSpPr>
        <p:spPr bwMode="auto">
          <a:xfrm flipH="1">
            <a:off x="3091730" y="2022130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42" name="Line 34"/>
          <p:cNvSpPr>
            <a:spLocks noChangeShapeType="1"/>
          </p:cNvSpPr>
          <p:nvPr/>
        </p:nvSpPr>
        <p:spPr bwMode="auto">
          <a:xfrm flipH="1">
            <a:off x="4530338" y="4142755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43" name="Line 34"/>
          <p:cNvSpPr>
            <a:spLocks noChangeShapeType="1"/>
          </p:cNvSpPr>
          <p:nvPr/>
        </p:nvSpPr>
        <p:spPr bwMode="auto">
          <a:xfrm flipH="1">
            <a:off x="3091729" y="5263496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44" name="Line 34"/>
          <p:cNvSpPr>
            <a:spLocks noChangeShapeType="1"/>
          </p:cNvSpPr>
          <p:nvPr/>
        </p:nvSpPr>
        <p:spPr bwMode="auto">
          <a:xfrm flipH="1">
            <a:off x="3784176" y="4677402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45" name="Line 34"/>
          <p:cNvSpPr>
            <a:spLocks noChangeShapeType="1"/>
          </p:cNvSpPr>
          <p:nvPr/>
        </p:nvSpPr>
        <p:spPr bwMode="auto">
          <a:xfrm flipH="1">
            <a:off x="5789195" y="4620819"/>
            <a:ext cx="537187" cy="278174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46" name="Line 61"/>
          <p:cNvSpPr>
            <a:spLocks noChangeShapeType="1"/>
          </p:cNvSpPr>
          <p:nvPr/>
        </p:nvSpPr>
        <p:spPr bwMode="auto">
          <a:xfrm>
            <a:off x="4419285" y="4663356"/>
            <a:ext cx="387310" cy="130999"/>
          </a:xfrm>
          <a:prstGeom prst="line">
            <a:avLst/>
          </a:prstGeom>
          <a:solidFill>
            <a:schemeClr val="tx1"/>
          </a:solidFill>
          <a:ln w="254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350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堆排序算法总结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451725" y="1160297"/>
            <a:ext cx="9569201" cy="43195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40000"/>
              </a:spcBef>
              <a:buFont typeface="Monotype Sorts" pitchFamily="2" charset="2"/>
              <a:buNone/>
              <a:defRPr/>
            </a:pPr>
            <a:endParaRPr lang="zh-CN" altLang="en-US" sz="36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ts val="4900"/>
              </a:lnSpc>
              <a:spcBef>
                <a:spcPts val="2400"/>
              </a:spcBef>
              <a:defRPr/>
            </a:pPr>
            <a:r>
              <a:rPr lang="zh-CN" altLang="en-US" sz="33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时间复杂度</a:t>
            </a:r>
            <a:r>
              <a:rPr lang="en-US" altLang="zh-CN" sz="33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: </a:t>
            </a:r>
            <a:r>
              <a:rPr lang="zh-CN" altLang="en-US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最好、最坏和平均情况相同</a:t>
            </a:r>
            <a:endParaRPr lang="en-US" altLang="zh-CN" sz="33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>
              <a:lnSpc>
                <a:spcPts val="49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zh-CN" altLang="en-US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   重建堆算法为 </a:t>
            </a:r>
            <a:r>
              <a:rPr lang="en-US" altLang="zh-CN" sz="33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sz="3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(log</a:t>
            </a:r>
            <a:r>
              <a:rPr lang="en-US" altLang="zh-CN" sz="3300" b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sz="33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3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</a:t>
            </a:r>
          </a:p>
          <a:p>
            <a:pPr>
              <a:lnSpc>
                <a:spcPts val="49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altLang="zh-CN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   </a:t>
            </a:r>
            <a:r>
              <a:rPr lang="zh-CN" altLang="en-US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堆排序算法为</a:t>
            </a:r>
            <a:r>
              <a:rPr lang="en-US" altLang="zh-CN" sz="33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sz="3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sz="33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3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log</a:t>
            </a:r>
            <a:r>
              <a:rPr lang="en-US" altLang="zh-CN" sz="3300" b="1" baseline="-25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sz="33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3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en-US" altLang="zh-CN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. </a:t>
            </a:r>
          </a:p>
          <a:p>
            <a:pPr>
              <a:lnSpc>
                <a:spcPts val="4900"/>
              </a:lnSpc>
              <a:spcBef>
                <a:spcPts val="0"/>
              </a:spcBef>
              <a:defRPr/>
            </a:pPr>
            <a:r>
              <a:rPr lang="zh-CN" altLang="en-US" sz="33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稳定性：</a:t>
            </a:r>
            <a:r>
              <a:rPr lang="zh-CN" altLang="en-US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堆排序是</a:t>
            </a:r>
            <a:r>
              <a:rPr lang="zh-CN" altLang="en-US" sz="33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不稳定</a:t>
            </a:r>
            <a:r>
              <a:rPr lang="zh-CN" altLang="en-US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的排序方法。</a:t>
            </a:r>
          </a:p>
          <a:p>
            <a:pPr>
              <a:lnSpc>
                <a:spcPts val="4900"/>
              </a:lnSpc>
              <a:spcBef>
                <a:spcPts val="0"/>
              </a:spcBef>
              <a:defRPr/>
            </a:pPr>
            <a:r>
              <a:rPr lang="zh-CN" altLang="en-US" sz="33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辅助存储空间：</a:t>
            </a:r>
            <a:r>
              <a:rPr lang="zh-CN" altLang="en-US" sz="33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sz="33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sz="3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(1) . </a:t>
            </a:r>
          </a:p>
          <a:p>
            <a:pPr>
              <a:spcBef>
                <a:spcPct val="40000"/>
              </a:spcBef>
              <a:buFont typeface="Monotype Sorts" pitchFamily="2" charset="2"/>
              <a:buNone/>
              <a:defRPr/>
            </a:pPr>
            <a:endParaRPr lang="zh-CN" altLang="en-US" sz="3300" dirty="0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0882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21716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合并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949835" y="1486868"/>
            <a:ext cx="10153594" cy="5724525"/>
          </a:xfrm>
          <a:prstGeom prst="rect">
            <a:avLst/>
          </a:prstGeom>
          <a:noFill/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8000"/>
              </a:lnSpc>
              <a:spcBef>
                <a:spcPct val="25000"/>
              </a:spcBef>
            </a:pPr>
            <a:r>
              <a:rPr lang="zh-CN" altLang="en-US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合并</a:t>
            </a:r>
            <a:r>
              <a:rPr lang="en-US" altLang="zh-CN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zh-CN" altLang="en-US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归并</a:t>
            </a:r>
            <a:r>
              <a:rPr lang="en-US" altLang="zh-CN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：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把两个或多个有序文件合并成一个单一的有序文件。</a:t>
            </a:r>
          </a:p>
          <a:p>
            <a:pPr algn="just">
              <a:lnSpc>
                <a:spcPct val="108000"/>
              </a:lnSpc>
              <a:spcBef>
                <a:spcPct val="25000"/>
              </a:spcBef>
            </a:pPr>
            <a:r>
              <a:rPr lang="zh-CN" altLang="en-US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合并的基本思想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：设两个有序表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和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的记录个数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(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表长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)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分别为 </a:t>
            </a:r>
            <a:r>
              <a:rPr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al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和 </a:t>
            </a:r>
            <a:r>
              <a:rPr lang="en-US" altLang="zh-CN" sz="3200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bl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，变量 </a:t>
            </a:r>
            <a:r>
              <a:rPr lang="en-US" altLang="zh-CN" sz="3200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i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和 </a:t>
            </a:r>
            <a:r>
              <a:rPr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j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分别是表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A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和表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B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的当前检测指针。设表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C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是归并后的新有序表，变量 </a:t>
            </a:r>
            <a:r>
              <a:rPr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k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是它的当前存放指针。</a:t>
            </a:r>
          </a:p>
        </p:txBody>
      </p:sp>
    </p:spTree>
    <p:extLst>
      <p:ext uri="{BB962C8B-B14F-4D97-AF65-F5344CB8AC3E}">
        <p14:creationId xmlns:p14="http://schemas.microsoft.com/office/powerpoint/2010/main" val="162530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808000" y="1581472"/>
            <a:ext cx="11086075" cy="3554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ts val="4500"/>
              </a:lnSpc>
            </a:pPr>
            <a:r>
              <a:rPr lang="zh-CN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例如，可把文件</a:t>
            </a:r>
            <a:r>
              <a:rPr lang="en-GB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{ 503, 703, 765 } </a:t>
            </a:r>
          </a:p>
          <a:p>
            <a:pPr algn="just">
              <a:lnSpc>
                <a:spcPts val="4500"/>
              </a:lnSpc>
            </a:pPr>
            <a:r>
              <a:rPr lang="zh-CN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和文件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{ 087, 512, 677 } </a:t>
            </a:r>
            <a:r>
              <a:rPr lang="zh-CN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合并到一起，</a:t>
            </a:r>
            <a:endParaRPr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ts val="4500"/>
              </a:lnSpc>
            </a:pPr>
            <a:r>
              <a:rPr lang="zh-CN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得结果文件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{ 087, 503, 512, 677, 703, 765 }</a:t>
            </a:r>
            <a:r>
              <a:rPr lang="en-GB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en-US" altLang="zh-CN" sz="32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ts val="4500"/>
              </a:lnSpc>
            </a:pPr>
            <a:r>
              <a:rPr lang="zh-CN" altLang="zh-CN" sz="32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有一个实现合并</a:t>
            </a:r>
            <a:r>
              <a:rPr lang="zh-CN" altLang="en-US" sz="32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zh-CN" altLang="zh-CN" sz="32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简单方法</a:t>
            </a:r>
            <a:r>
              <a:rPr lang="en-US" altLang="zh-CN" sz="32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SM</a:t>
            </a:r>
            <a:r>
              <a:rPr lang="zh-CN" altLang="zh-CN" sz="32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：比较诸文件的最小项，输出其中的最小者，然后重复此过程，直到只剩下一个文件并将其输出为止。</a:t>
            </a:r>
            <a:endParaRPr lang="en-US" altLang="zh-CN" sz="3200" b="1" dirty="0">
              <a:solidFill>
                <a:srgbClr val="00206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191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350838" y="972192"/>
            <a:ext cx="8596312" cy="477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ts val="3000"/>
              </a:lnSpc>
            </a:pPr>
            <a:r>
              <a:rPr lang="zh-CN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开始先比较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503 </a:t>
            </a:r>
            <a:r>
              <a:rPr lang="zh-CN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087, </a:t>
            </a:r>
            <a:r>
              <a:rPr lang="zh-CN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输出</a:t>
            </a:r>
            <a:r>
              <a:rPr lang="en-US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087,</a:t>
            </a:r>
            <a:r>
              <a:rPr lang="zh-CN" altLang="zh-CN" sz="2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得到</a:t>
            </a:r>
            <a:endParaRPr lang="zh-CN" altLang="en-US" sz="25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8" name="表格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993528"/>
              </p:ext>
            </p:extLst>
          </p:nvPr>
        </p:nvGraphicFramePr>
        <p:xfrm>
          <a:off x="6379600" y="961174"/>
          <a:ext cx="4270065" cy="608012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40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99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3799">
                <a:tc rowSpan="2">
                  <a:txBody>
                    <a:bodyPr/>
                    <a:lstStyle/>
                    <a:p>
                      <a:pPr algn="r"/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087</a:t>
                      </a:r>
                      <a:endParaRPr lang="zh-CN" altLang="en-US" sz="2300" dirty="0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13" marR="91413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</a:pPr>
                      <a:r>
                        <a:rPr lang="en-US" altLang="zh-CN" sz="2300" dirty="0">
                          <a:solidFill>
                            <a:srgbClr val="FFFF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 </a:t>
                      </a:r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503 , 703 , 765</a:t>
                      </a:r>
                      <a:endParaRPr lang="zh-CN" altLang="en-US" sz="2300" dirty="0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13" marR="91413" marT="0" marB="0" anchor="ctr"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213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</a:pPr>
                      <a:r>
                        <a:rPr lang="en-US" altLang="zh-CN" sz="2300" dirty="0">
                          <a:solidFill>
                            <a:srgbClr val="FFFF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 </a:t>
                      </a:r>
                      <a:r>
                        <a:rPr lang="en-US" altLang="zh-CN" sz="2300" b="1" kern="1200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512 , 677 </a:t>
                      </a:r>
                      <a:endParaRPr lang="zh-CN" altLang="en-US" sz="2300" b="1" kern="1200" dirty="0">
                        <a:solidFill>
                          <a:srgbClr val="FF0000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13" marR="91413" marT="0" marB="0" anchor="ctr"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0" name="TextBox 3"/>
          <p:cNvSpPr txBox="1"/>
          <p:nvPr/>
        </p:nvSpPr>
        <p:spPr>
          <a:xfrm>
            <a:off x="350838" y="1906588"/>
            <a:ext cx="5445125" cy="450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0" hangingPunct="0">
              <a:lnSpc>
                <a:spcPts val="2800"/>
              </a:lnSpc>
              <a:defRPr/>
            </a:pP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接着比较</a:t>
            </a:r>
            <a:r>
              <a:rPr lang="en-GB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503 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和</a:t>
            </a:r>
            <a:r>
              <a:rPr lang="en-GB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512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，输出</a:t>
            </a:r>
            <a:r>
              <a:rPr lang="en-GB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503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，得</a:t>
            </a:r>
            <a:endParaRPr lang="zh-CN" altLang="en-US" sz="2650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</p:txBody>
      </p:sp>
      <p:graphicFrame>
        <p:nvGraphicFramePr>
          <p:cNvPr id="21" name="表格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758218"/>
              </p:ext>
            </p:extLst>
          </p:nvPr>
        </p:nvGraphicFramePr>
        <p:xfrm>
          <a:off x="5182233" y="2122630"/>
          <a:ext cx="5876925" cy="69215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11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53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6075">
                <a:tc rowSpan="2">
                  <a:txBody>
                    <a:bodyPr/>
                    <a:lstStyle/>
                    <a:p>
                      <a:pPr algn="r"/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087 , 503</a:t>
                      </a:r>
                      <a:endParaRPr lang="zh-CN" altLang="en-US" sz="2300" dirty="0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39" marR="91439" marT="45804" marB="4580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</a:pPr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 703 , 765</a:t>
                      </a:r>
                      <a:endParaRPr lang="zh-CN" altLang="en-US" sz="2300" dirty="0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39" marR="91439" marT="45804" marB="45804" anchor="ctr"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075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</a:pPr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 </a:t>
                      </a:r>
                      <a:r>
                        <a:rPr lang="en-US" altLang="zh-CN" sz="2300" b="1" kern="1200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512 , 677 </a:t>
                      </a:r>
                      <a:endParaRPr lang="zh-CN" altLang="en-US" sz="2300" b="1" kern="1200" dirty="0">
                        <a:solidFill>
                          <a:srgbClr val="FF0000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9" marR="91439" marT="45804" marB="45804" anchor="ctr"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左大括号 12"/>
          <p:cNvSpPr>
            <a:spLocks/>
          </p:cNvSpPr>
          <p:nvPr/>
        </p:nvSpPr>
        <p:spPr bwMode="auto">
          <a:xfrm>
            <a:off x="7265426" y="2153586"/>
            <a:ext cx="269875" cy="630238"/>
          </a:xfrm>
          <a:prstGeom prst="leftBrace">
            <a:avLst>
              <a:gd name="adj1" fmla="val 0"/>
              <a:gd name="adj2" fmla="val 48909"/>
            </a:avLst>
          </a:prstGeom>
          <a:noFill/>
          <a:ln w="38100" algn="ctr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  <p:sp>
        <p:nvSpPr>
          <p:cNvPr id="23" name="TextBox 13"/>
          <p:cNvSpPr txBox="1"/>
          <p:nvPr/>
        </p:nvSpPr>
        <p:spPr>
          <a:xfrm>
            <a:off x="350838" y="3105150"/>
            <a:ext cx="5842000" cy="4524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0" hangingPunct="0">
              <a:lnSpc>
                <a:spcPts val="2800"/>
              </a:lnSpc>
              <a:defRPr/>
            </a:pP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接着比较</a:t>
            </a:r>
            <a:r>
              <a:rPr lang="en-GB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703 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和</a:t>
            </a:r>
            <a:r>
              <a:rPr lang="en-GB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512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，输出</a:t>
            </a:r>
            <a:r>
              <a:rPr lang="en-GB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512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，得</a:t>
            </a:r>
            <a:r>
              <a:rPr lang="zh-CN" altLang="en-US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到</a:t>
            </a:r>
          </a:p>
        </p:txBody>
      </p:sp>
      <p:graphicFrame>
        <p:nvGraphicFramePr>
          <p:cNvPr id="24" name="表格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6296435"/>
              </p:ext>
            </p:extLst>
          </p:nvPr>
        </p:nvGraphicFramePr>
        <p:xfrm>
          <a:off x="4700026" y="3424974"/>
          <a:ext cx="6359132" cy="74295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9119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471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 rowSpan="2">
                  <a:txBody>
                    <a:bodyPr/>
                    <a:lstStyle/>
                    <a:p>
                      <a:pPr algn="r">
                        <a:lnSpc>
                          <a:spcPts val="2400"/>
                        </a:lnSpc>
                      </a:pPr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087, 503, 512</a:t>
                      </a:r>
                      <a:endParaRPr lang="zh-CN" altLang="en-US" sz="2300" dirty="0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25" marR="91425" marT="45798" marB="4579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</a:pPr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 703 , 765</a:t>
                      </a:r>
                      <a:endParaRPr lang="zh-CN" altLang="en-US" sz="2300" dirty="0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25" marR="91425" marT="45798" marB="45798" anchor="ctr"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</a:pPr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 </a:t>
                      </a:r>
                      <a:r>
                        <a:rPr lang="en-US" altLang="zh-CN" sz="2300" b="1" kern="1200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677 </a:t>
                      </a:r>
                      <a:endParaRPr lang="zh-CN" altLang="en-US" sz="2300" b="1" kern="1200" dirty="0">
                        <a:solidFill>
                          <a:srgbClr val="FF0000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25" marR="91425" marT="45798" marB="45798" anchor="ctr"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5" name="TextBox 18"/>
          <p:cNvSpPr txBox="1"/>
          <p:nvPr/>
        </p:nvSpPr>
        <p:spPr>
          <a:xfrm>
            <a:off x="350838" y="4397375"/>
            <a:ext cx="5626100" cy="450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0" hangingPunct="0">
              <a:lnSpc>
                <a:spcPts val="2800"/>
              </a:lnSpc>
              <a:defRPr/>
            </a:pP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接着比较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703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和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677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，输出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677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，得</a:t>
            </a:r>
            <a:endParaRPr lang="zh-CN" altLang="en-US" sz="2650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</p:txBody>
      </p:sp>
      <p:graphicFrame>
        <p:nvGraphicFramePr>
          <p:cNvPr id="26" name="表格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868675"/>
              </p:ext>
            </p:extLst>
          </p:nvPr>
        </p:nvGraphicFramePr>
        <p:xfrm>
          <a:off x="3777689" y="4680686"/>
          <a:ext cx="7515225" cy="74295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413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3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 rowSpan="2">
                  <a:txBody>
                    <a:bodyPr/>
                    <a:lstStyle/>
                    <a:p>
                      <a:pPr algn="r">
                        <a:lnSpc>
                          <a:spcPts val="2000"/>
                        </a:lnSpc>
                      </a:pPr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087, 503, 512,</a:t>
                      </a:r>
                      <a:r>
                        <a:rPr lang="en-US" altLang="zh-CN" sz="2300" b="1" kern="1200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677</a:t>
                      </a:r>
                      <a:endParaRPr lang="zh-CN" altLang="en-US" sz="2300" dirty="0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33" marR="91433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</a:pPr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 703 , 765</a:t>
                      </a:r>
                      <a:endParaRPr lang="zh-CN" altLang="en-US" sz="2300" dirty="0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33" marR="91433" marT="0" marB="0" anchor="ctr"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</a:pPr>
                      <a:r>
                        <a:rPr lang="en-US" altLang="zh-CN" sz="2300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 </a:t>
                      </a:r>
                      <a:r>
                        <a:rPr lang="zh-CN" altLang="en-US" sz="2300" b="1" dirty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空</a:t>
                      </a:r>
                      <a:r>
                        <a:rPr lang="en-US" altLang="zh-CN" sz="2300" b="1" kern="1200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</a:t>
                      </a:r>
                      <a:endParaRPr lang="zh-CN" altLang="en-US" sz="2300" b="1" kern="1200" dirty="0">
                        <a:solidFill>
                          <a:srgbClr val="FF0000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3" marR="91433" marT="0" marB="0" anchor="ctr"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7" name="TextBox 16"/>
          <p:cNvSpPr txBox="1"/>
          <p:nvPr/>
        </p:nvSpPr>
        <p:spPr>
          <a:xfrm>
            <a:off x="295837" y="5785185"/>
            <a:ext cx="1116510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hangingPunct="0">
              <a:lnSpc>
                <a:spcPts val="3000"/>
              </a:lnSpc>
              <a:defRPr/>
            </a:pP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文件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已空，故只需依序输出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703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和</a:t>
            </a:r>
            <a:r>
              <a:rPr lang="en-US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765</a:t>
            </a:r>
            <a:r>
              <a:rPr lang="zh-CN" altLang="zh-CN" sz="26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，最终得</a:t>
            </a:r>
            <a:r>
              <a:rPr lang="en-US" altLang="zh-CN" sz="2650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087, 503, 512, 677, 703, 765</a:t>
            </a:r>
            <a:endParaRPr lang="zh-CN" altLang="en-US" sz="2650" b="1" dirty="0">
              <a:solidFill>
                <a:srgbClr val="FF0000"/>
              </a:solidFill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</p:txBody>
      </p:sp>
      <p:sp>
        <p:nvSpPr>
          <p:cNvPr id="28" name="左大括号 12"/>
          <p:cNvSpPr>
            <a:spLocks/>
          </p:cNvSpPr>
          <p:nvPr/>
        </p:nvSpPr>
        <p:spPr bwMode="auto">
          <a:xfrm>
            <a:off x="7181288" y="951848"/>
            <a:ext cx="269875" cy="630238"/>
          </a:xfrm>
          <a:prstGeom prst="leftBrace">
            <a:avLst>
              <a:gd name="adj1" fmla="val 0"/>
              <a:gd name="adj2" fmla="val 48909"/>
            </a:avLst>
          </a:prstGeom>
          <a:noFill/>
          <a:ln w="38100" algn="ctr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  <p:sp>
        <p:nvSpPr>
          <p:cNvPr id="29" name="左大括号 12"/>
          <p:cNvSpPr>
            <a:spLocks/>
          </p:cNvSpPr>
          <p:nvPr/>
        </p:nvSpPr>
        <p:spPr bwMode="auto">
          <a:xfrm>
            <a:off x="7528521" y="3447992"/>
            <a:ext cx="220508" cy="630238"/>
          </a:xfrm>
          <a:prstGeom prst="leftBrace">
            <a:avLst>
              <a:gd name="adj1" fmla="val 0"/>
              <a:gd name="adj2" fmla="val 48909"/>
            </a:avLst>
          </a:prstGeom>
          <a:noFill/>
          <a:ln w="38100" algn="ctr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  <p:sp>
        <p:nvSpPr>
          <p:cNvPr id="30" name="左大括号 12"/>
          <p:cNvSpPr>
            <a:spLocks/>
          </p:cNvSpPr>
          <p:nvPr/>
        </p:nvSpPr>
        <p:spPr bwMode="auto">
          <a:xfrm>
            <a:off x="7109957" y="4737042"/>
            <a:ext cx="269875" cy="630238"/>
          </a:xfrm>
          <a:prstGeom prst="leftBrace">
            <a:avLst>
              <a:gd name="adj1" fmla="val 0"/>
              <a:gd name="adj2" fmla="val 48909"/>
            </a:avLst>
          </a:prstGeom>
          <a:noFill/>
          <a:ln w="38100" algn="ctr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>
              <a:latin typeface="Times New Roman" panose="02020603050405020304" pitchFamily="18" charset="0"/>
              <a:ea typeface="楷体_GB2312"/>
              <a:cs typeface="楷体_GB2312"/>
            </a:endParaRPr>
          </a:p>
        </p:txBody>
      </p:sp>
    </p:spTree>
    <p:extLst>
      <p:ext uri="{BB962C8B-B14F-4D97-AF65-F5344CB8AC3E}">
        <p14:creationId xmlns:p14="http://schemas.microsoft.com/office/powerpoint/2010/main" val="220904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  <p:bldP spid="23" grpId="0"/>
      <p:bldP spid="25" grpId="0"/>
      <p:bldP spid="27" grpId="0"/>
      <p:bldP spid="29" grpId="0" animBg="1"/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排序算法的分类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563765" y="1091197"/>
            <a:ext cx="11014052" cy="5670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5475" lvl="1" indent="-444500">
              <a:lnSpc>
                <a:spcPts val="3500"/>
              </a:lnSpc>
              <a:spcBef>
                <a:spcPts val="1200"/>
              </a:spcBef>
              <a:buFont typeface="Wingdings" pitchFamily="2" charset="2"/>
              <a:buChar char="l"/>
              <a:defRPr/>
            </a:pP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从存储设备角度可分为</a:t>
            </a:r>
            <a:r>
              <a:rPr lang="zh-CN" altLang="en-US" sz="2800" b="1" dirty="0">
                <a:solidFill>
                  <a:srgbClr val="C60C19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内排序和外排序</a:t>
            </a:r>
            <a:r>
              <a:rPr lang="en-US" altLang="zh-CN" sz="2800" b="1" dirty="0">
                <a:solidFill>
                  <a:srgbClr val="C60C19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 </a:t>
            </a: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在排序过程中</a:t>
            </a:r>
            <a: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所有待排序记录都在内存中</a:t>
            </a:r>
            <a: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称为</a:t>
            </a:r>
            <a:r>
              <a:rPr lang="zh-CN" altLang="zh-CN" sz="2800" b="1" u="wavy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内排序</a:t>
            </a:r>
            <a:r>
              <a:rPr lang="en-US" altLang="zh-CN" sz="2800" b="1" u="wavy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; </a:t>
            </a:r>
            <a:r>
              <a:rPr lang="zh-CN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当输入文件所占存储空间大到计算机内存不能容纳</a:t>
            </a:r>
            <a: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排序过程必需借助外存来完成，这时的排序就称为</a:t>
            </a:r>
            <a:r>
              <a:rPr lang="zh-CN" altLang="zh-CN" sz="2800" b="1" u="wavy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外排序</a:t>
            </a:r>
            <a:r>
              <a:rPr lang="zh-CN" altLang="en-US" sz="2800" b="1" u="wavy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。</a:t>
            </a:r>
            <a:endParaRPr lang="zh-CN" altLang="en-US" sz="2800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marL="625475" lvl="1" indent="-444500">
              <a:lnSpc>
                <a:spcPts val="3500"/>
              </a:lnSpc>
              <a:spcBef>
                <a:spcPts val="0"/>
              </a:spcBef>
              <a:buFont typeface="Wingdings" pitchFamily="2" charset="2"/>
              <a:buChar char="l"/>
              <a:defRPr/>
            </a:pP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按对关键词的操作</a:t>
            </a:r>
            <a:b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</a:b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可分为</a:t>
            </a:r>
            <a:r>
              <a:rPr lang="zh-CN" altLang="en-US" sz="2800" b="1" dirty="0">
                <a:solidFill>
                  <a:srgbClr val="C60C19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基于关键词比较的排序</a:t>
            </a: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和</a:t>
            </a:r>
            <a:r>
              <a:rPr lang="zh-CN" altLang="en-US" sz="2800" b="1" dirty="0">
                <a:solidFill>
                  <a:srgbClr val="C60C19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分布排序</a:t>
            </a: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。</a:t>
            </a:r>
          </a:p>
          <a:p>
            <a:pPr marL="625475" lvl="1" indent="-444500">
              <a:lnSpc>
                <a:spcPts val="3500"/>
              </a:lnSpc>
              <a:spcBef>
                <a:spcPts val="0"/>
              </a:spcBef>
              <a:buFont typeface="Wingdings" pitchFamily="2" charset="2"/>
              <a:buChar char="l"/>
              <a:defRPr/>
            </a:pP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按时间代价</a:t>
            </a:r>
            <a:b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</a:br>
            <a:r>
              <a:rPr lang="zh-CN" altLang="en-US" sz="2800" b="1" dirty="0">
                <a:solidFill>
                  <a:srgbClr val="C60C19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平方阶排序算法</a:t>
            </a: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，它们一般都较简单，易于实现，但时间复杂性较高，最坏情况时间复杂性为 </a:t>
            </a:r>
            <a:r>
              <a:rPr lang="en-US" altLang="zh-CN" sz="28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sz="28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2800" b="1" baseline="30000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；</a:t>
            </a:r>
            <a:b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</a:br>
            <a:r>
              <a:rPr lang="zh-CN" altLang="en-US" sz="2800" b="1" dirty="0">
                <a:solidFill>
                  <a:srgbClr val="C60C19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线性对数阶算法</a:t>
            </a: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，以分治策略算法为主，最坏情况时间复杂性为 </a:t>
            </a:r>
            <a:r>
              <a:rPr lang="en-US" altLang="zh-CN" sz="28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O</a:t>
            </a:r>
            <a: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sz="280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2800" b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log</a:t>
            </a:r>
            <a: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en-US" altLang="zh-CN" sz="280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))</a:t>
            </a:r>
            <a:r>
              <a:rPr lang="zh-CN" altLang="en-US" sz="28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。   </a:t>
            </a:r>
          </a:p>
        </p:txBody>
      </p:sp>
    </p:spTree>
    <p:extLst>
      <p:ext uri="{BB962C8B-B14F-4D97-AF65-F5344CB8AC3E}">
        <p14:creationId xmlns:p14="http://schemas.microsoft.com/office/powerpoint/2010/main" val="3843497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650612" y="1083606"/>
            <a:ext cx="5029200" cy="533400"/>
          </a:xfrm>
          <a:prstGeom prst="rect">
            <a:avLst/>
          </a:prstGeom>
          <a:solidFill>
            <a:srgbClr val="D60093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D60093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1" lang="en-US" altLang="zh-CN" sz="2800" b="1">
                <a:ea typeface="仿宋_GB2312"/>
                <a:cs typeface="仿宋_GB2312"/>
              </a:rPr>
              <a:t>08  21  25  25* 49  62  72  93 </a:t>
            </a:r>
            <a:endParaRPr kumimoji="1" lang="en-US" altLang="zh-CN" sz="2400">
              <a:solidFill>
                <a:srgbClr val="CC99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7897299" y="1085194"/>
            <a:ext cx="1828800" cy="533400"/>
          </a:xfrm>
          <a:prstGeom prst="rect">
            <a:avLst/>
          </a:prstGeom>
          <a:solidFill>
            <a:srgbClr val="CC3300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3300"/>
            </a:contourClr>
          </a:sp3d>
        </p:spPr>
        <p:txBody>
          <a:bodyPr wrap="none" lIns="0" tIns="0" rIns="0" bIns="0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1" lang="en-US" altLang="zh-CN" sz="2800" b="1">
                <a:ea typeface="仿宋_GB2312"/>
                <a:cs typeface="仿宋_GB2312"/>
              </a:rPr>
              <a:t>  16  37  54  </a:t>
            </a:r>
            <a:endParaRPr kumimoji="1" lang="en-US" altLang="zh-CN" sz="2800">
              <a:solidFill>
                <a:srgbClr val="CC99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866512" y="456544"/>
            <a:ext cx="68056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en-US" altLang="zh-CN" sz="2800" b="1" i="1">
                <a:latin typeface="Times New Roman" panose="02020603050405020304" pitchFamily="18" charset="0"/>
              </a:rPr>
              <a:t>l                                             m      m</a:t>
            </a:r>
            <a:r>
              <a:rPr kumimoji="1" lang="en-US" altLang="zh-CN" sz="2800" b="1"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kumimoji="1" lang="en-US" altLang="zh-CN" sz="2800" b="1">
                <a:latin typeface="Times New Roman" panose="02020603050405020304" pitchFamily="18" charset="0"/>
              </a:rPr>
              <a:t>1</a:t>
            </a:r>
            <a:r>
              <a:rPr kumimoji="1" lang="en-US" altLang="zh-CN" sz="2800" b="1" i="1">
                <a:latin typeface="Times New Roman" panose="02020603050405020304" pitchFamily="18" charset="0"/>
              </a:rPr>
              <a:t>         n</a:t>
            </a: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1332987" y="986769"/>
            <a:ext cx="1841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kumimoji="1" lang="en-US" altLang="zh-CN" sz="2800" b="1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 flipV="1">
            <a:off x="3043518" y="1642799"/>
            <a:ext cx="0" cy="38100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2901437" y="1897993"/>
            <a:ext cx="2841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en-US" altLang="zh-CN" sz="2800" b="1" i="1" dirty="0" err="1">
                <a:solidFill>
                  <a:srgbClr val="FF0000"/>
                </a:solidFill>
                <a:latin typeface="Times New Roman" panose="02020603050405020304" pitchFamily="18" charset="0"/>
              </a:rPr>
              <a:t>i</a:t>
            </a:r>
            <a:endParaRPr kumimoji="1" lang="en-US" altLang="zh-CN" sz="2400" b="1" i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2639499" y="2990194"/>
            <a:ext cx="6934200" cy="533400"/>
          </a:xfrm>
          <a:prstGeom prst="rect">
            <a:avLst/>
          </a:prstGeom>
          <a:solidFill>
            <a:srgbClr val="9900FF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9900FF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1" lang="en-US" altLang="zh-CN" sz="2800" b="1">
                <a:ea typeface="仿宋_GB2312"/>
                <a:cs typeface="仿宋_GB2312"/>
              </a:rPr>
              <a:t>08  16  21  25  25* 37  49  54  62  72  93 </a:t>
            </a:r>
            <a:endParaRPr kumimoji="1" lang="en-US" altLang="zh-CN" sz="2400">
              <a:solidFill>
                <a:srgbClr val="CC99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2901437" y="2364719"/>
            <a:ext cx="2841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en-US" altLang="zh-CN" sz="2800" b="1" i="1">
                <a:latin typeface="Times New Roman" panose="02020603050405020304" pitchFamily="18" charset="0"/>
              </a:rPr>
              <a:t>l</a:t>
            </a:r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 flipV="1">
            <a:off x="3043518" y="3523594"/>
            <a:ext cx="0" cy="38100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" name="Text Box 12"/>
          <p:cNvSpPr txBox="1">
            <a:spLocks noChangeArrowheads="1"/>
          </p:cNvSpPr>
          <p:nvPr/>
        </p:nvSpPr>
        <p:spPr bwMode="auto">
          <a:xfrm>
            <a:off x="3286335" y="3714094"/>
            <a:ext cx="18097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800"/>
              </a:lnSpc>
            </a:pPr>
            <a:r>
              <a:rPr kumimoji="1" lang="en-US" altLang="zh-CN" sz="2800" b="1" i="1" dirty="0">
                <a:solidFill>
                  <a:srgbClr val="FF0000"/>
                </a:solidFill>
                <a:latin typeface="Times New Roman" panose="02020603050405020304" pitchFamily="18" charset="0"/>
              </a:rPr>
              <a:t>k</a:t>
            </a:r>
            <a:endParaRPr kumimoji="1" lang="en-US" altLang="zh-CN" sz="24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3" name="Text Box 13"/>
          <p:cNvSpPr txBox="1">
            <a:spLocks noChangeArrowheads="1"/>
          </p:cNvSpPr>
          <p:nvPr/>
        </p:nvSpPr>
        <p:spPr bwMode="auto">
          <a:xfrm>
            <a:off x="1642549" y="2955269"/>
            <a:ext cx="42068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en-US" altLang="zh-CN" sz="2800" b="1" i="1">
                <a:solidFill>
                  <a:schemeClr val="tx2"/>
                </a:solidFill>
                <a:latin typeface="Times New Roman" panose="02020603050405020304" pitchFamily="18" charset="0"/>
              </a:rPr>
              <a:t>C</a:t>
            </a:r>
            <a:endParaRPr kumimoji="1" lang="en-US" altLang="zh-CN" sz="2800" b="1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" name="Rectangle 14"/>
          <p:cNvSpPr txBox="1">
            <a:spLocks noChangeArrowheads="1"/>
          </p:cNvSpPr>
          <p:nvPr/>
        </p:nvSpPr>
        <p:spPr>
          <a:xfrm>
            <a:off x="1097899" y="4105300"/>
            <a:ext cx="9812791" cy="23764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8775" lvl="1" indent="-358775" algn="just">
              <a:lnSpc>
                <a:spcPts val="3900"/>
              </a:lnSpc>
              <a:spcBef>
                <a:spcPts val="0"/>
              </a:spcBef>
              <a:buFont typeface="Wingdings" pitchFamily="2" charset="2"/>
              <a:buChar char="l"/>
              <a:defRPr/>
            </a:pP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当 </a:t>
            </a:r>
            <a:r>
              <a:rPr lang="en-US" altLang="zh-CN" sz="275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和 </a:t>
            </a:r>
            <a:r>
              <a:rPr lang="en-US" altLang="zh-CN" sz="275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都在两个表的表长内变化时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根据</a:t>
            </a:r>
            <a:r>
              <a:rPr lang="en-US" altLang="zh-CN" sz="275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A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[</a:t>
            </a:r>
            <a:r>
              <a:rPr lang="en-US" altLang="zh-CN" sz="275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]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与</a:t>
            </a:r>
            <a:r>
              <a:rPr lang="en-US" altLang="zh-CN" sz="275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B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[ </a:t>
            </a:r>
            <a:r>
              <a:rPr lang="en-US" altLang="zh-CN" sz="275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]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的关键词大小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将关键词小的元素放到 </a:t>
            </a:r>
            <a:r>
              <a:rPr lang="en-US" altLang="zh-CN" sz="275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C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[</a:t>
            </a:r>
            <a:r>
              <a:rPr lang="en-US" altLang="zh-CN" sz="275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]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中；</a:t>
            </a:r>
          </a:p>
          <a:p>
            <a:pPr marL="358775" lvl="1" indent="-358775" algn="just">
              <a:lnSpc>
                <a:spcPts val="3900"/>
              </a:lnSpc>
              <a:spcBef>
                <a:spcPts val="0"/>
              </a:spcBef>
              <a:buFont typeface="Wingdings" pitchFamily="2" charset="2"/>
              <a:buChar char="l"/>
              <a:defRPr/>
            </a:pP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当 </a:t>
            </a:r>
            <a:r>
              <a:rPr lang="en-US" altLang="zh-CN" sz="2750" b="1" i="1" dirty="0" err="1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和 </a:t>
            </a:r>
            <a:r>
              <a:rPr lang="en-US" altLang="zh-CN" sz="275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j 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中有一个超出表长时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则将另一个表的剩余元素依次复制到表 </a:t>
            </a:r>
            <a:r>
              <a:rPr lang="en-US" altLang="zh-CN" sz="275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C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从下标 </a:t>
            </a:r>
            <a:r>
              <a:rPr lang="en-US" altLang="zh-CN" sz="2750" b="1" i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k </a:t>
            </a:r>
            <a:r>
              <a:rPr lang="zh-CN" altLang="en-US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开始的相应元素中</a:t>
            </a:r>
            <a:r>
              <a:rPr lang="en-US" altLang="zh-CN" sz="275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.</a:t>
            </a:r>
            <a:endParaRPr lang="zh-CN" altLang="en-US" sz="2750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</p:txBody>
      </p:sp>
      <p:grpSp>
        <p:nvGrpSpPr>
          <p:cNvPr id="15" name="组合 1"/>
          <p:cNvGrpSpPr>
            <a:grpSpLocks/>
          </p:cNvGrpSpPr>
          <p:nvPr/>
        </p:nvGrpSpPr>
        <p:grpSpPr bwMode="auto">
          <a:xfrm>
            <a:off x="8123512" y="1611338"/>
            <a:ext cx="282575" cy="828675"/>
            <a:chOff x="7682754" y="1371600"/>
            <a:chExt cx="284052" cy="827925"/>
          </a:xfrm>
        </p:grpSpPr>
        <p:sp>
          <p:nvSpPr>
            <p:cNvPr id="16" name="Line 7"/>
            <p:cNvSpPr>
              <a:spLocks noChangeShapeType="1"/>
            </p:cNvSpPr>
            <p:nvPr/>
          </p:nvSpPr>
          <p:spPr bwMode="auto">
            <a:xfrm flipV="1">
              <a:off x="7848600" y="1371600"/>
              <a:ext cx="0" cy="381000"/>
            </a:xfrm>
            <a:prstGeom prst="line">
              <a:avLst/>
            </a:prstGeom>
            <a:noFill/>
            <a:ln w="31750">
              <a:solidFill>
                <a:schemeClr val="tx2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solidFill>
                  <a:srgbClr val="FF0000"/>
                </a:solidFill>
              </a:endParaRPr>
            </a:p>
          </p:txBody>
        </p:sp>
        <p:sp>
          <p:nvSpPr>
            <p:cNvPr id="17" name="Text Box 8"/>
            <p:cNvSpPr txBox="1">
              <a:spLocks noChangeArrowheads="1"/>
            </p:cNvSpPr>
            <p:nvPr/>
          </p:nvSpPr>
          <p:spPr bwMode="auto">
            <a:xfrm>
              <a:off x="7682754" y="1748119"/>
              <a:ext cx="284052" cy="4514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2800"/>
                </a:lnSpc>
              </a:pPr>
              <a:r>
                <a:rPr kumimoji="1" lang="en-US" altLang="zh-CN" sz="2800" b="1" i="1">
                  <a:solidFill>
                    <a:srgbClr val="FF0000"/>
                  </a:solidFill>
                  <a:latin typeface="Times New Roman" panose="02020603050405020304" pitchFamily="18" charset="0"/>
                </a:rPr>
                <a:t>j</a:t>
              </a:r>
              <a:endParaRPr kumimoji="1" lang="en-US" altLang="zh-CN" sz="2400" b="1" i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8941874" y="2488544"/>
            <a:ext cx="20002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800"/>
              </a:lnSpc>
            </a:pPr>
            <a:r>
              <a:rPr kumimoji="1" lang="en-US" altLang="zh-CN" sz="2800" b="1" i="1">
                <a:latin typeface="Times New Roman" panose="02020603050405020304" pitchFamily="18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65637671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合并排序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163768" y="1234860"/>
            <a:ext cx="9905285" cy="4699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Monotype Sorts"/>
              <a:buNone/>
            </a:pP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ts val="3900"/>
              </a:lnSpc>
              <a:spcBef>
                <a:spcPct val="0"/>
              </a:spcBef>
            </a:pPr>
            <a:r>
              <a:rPr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两路合并：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一次合并两个</a:t>
            </a:r>
            <a:r>
              <a:rPr lang="zh-CN" altLang="en-US" sz="2900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有序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文件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sz="2900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非排序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en-US" sz="29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ts val="3900"/>
              </a:lnSpc>
              <a:spcBef>
                <a:spcPct val="0"/>
              </a:spcBef>
            </a:pPr>
            <a:r>
              <a:rPr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合并排序：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利用</a:t>
            </a:r>
            <a:r>
              <a:rPr lang="zh-CN" altLang="en-US" sz="2900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两路合并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过程进行排序。 </a:t>
            </a:r>
            <a:endParaRPr lang="en-US" altLang="zh-CN" sz="29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ts val="3900"/>
              </a:lnSpc>
              <a:spcBef>
                <a:spcPct val="0"/>
              </a:spcBef>
            </a:pPr>
            <a:r>
              <a:rPr lang="zh-CN" altLang="en-US" sz="2900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基本思想：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设初始文件有 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个记录，首先把它看成是 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个长度为 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zh-CN" altLang="en-US" sz="2900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有序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子序列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合并项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，先做两两合并，得到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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/2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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个长度为 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的合并项 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如果 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为奇数，则最后一个有序子序列的长度为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sz="2900" b="1" dirty="0">
                <a:latin typeface="楷体" panose="02010609060101010101" pitchFamily="49" charset="-122"/>
                <a:ea typeface="楷体" panose="02010609060101010101" pitchFamily="49" charset="-122"/>
              </a:rPr>
              <a:t>)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；再做两两合并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…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，如此重复，最终得到一个长度为 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zh-CN" altLang="en-US" sz="2900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有序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序列。</a:t>
            </a:r>
          </a:p>
        </p:txBody>
      </p:sp>
    </p:spTree>
    <p:extLst>
      <p:ext uri="{BB962C8B-B14F-4D97-AF65-F5344CB8AC3E}">
        <p14:creationId xmlns:p14="http://schemas.microsoft.com/office/powerpoint/2010/main" val="22994036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35447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合并排序过程示例</a:t>
            </a:r>
          </a:p>
        </p:txBody>
      </p:sp>
      <p:grpSp>
        <p:nvGrpSpPr>
          <p:cNvPr id="3" name="组合 2"/>
          <p:cNvGrpSpPr>
            <a:grpSpLocks/>
          </p:cNvGrpSpPr>
          <p:nvPr/>
        </p:nvGrpSpPr>
        <p:grpSpPr bwMode="auto">
          <a:xfrm>
            <a:off x="1392226" y="1464416"/>
            <a:ext cx="8382000" cy="582613"/>
            <a:chOff x="457200" y="1828800"/>
            <a:chExt cx="8382001" cy="582613"/>
          </a:xfrm>
        </p:grpSpPr>
        <p:sp>
          <p:nvSpPr>
            <p:cNvPr id="4" name="Text Box 3"/>
            <p:cNvSpPr txBox="1">
              <a:spLocks noChangeArrowheads="1"/>
            </p:cNvSpPr>
            <p:nvPr/>
          </p:nvSpPr>
          <p:spPr bwMode="auto">
            <a:xfrm>
              <a:off x="457200" y="1828800"/>
              <a:ext cx="914400" cy="4638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zh-CN" altLang="en-US" sz="2400" b="1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开始</a:t>
              </a:r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524000" y="1828800"/>
              <a:ext cx="750888" cy="582613"/>
            </a:xfrm>
            <a:prstGeom prst="rect">
              <a:avLst/>
            </a:prstGeom>
            <a:noFill/>
            <a:ln w="254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t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25</a:t>
              </a: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2462213" y="1828800"/>
              <a:ext cx="749300" cy="582613"/>
            </a:xfrm>
            <a:prstGeom prst="rect">
              <a:avLst/>
            </a:prstGeom>
            <a:noFill/>
            <a:ln w="254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t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57</a:t>
              </a:r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3400425" y="1828800"/>
              <a:ext cx="749300" cy="582613"/>
            </a:xfrm>
            <a:prstGeom prst="rect">
              <a:avLst/>
            </a:prstGeom>
            <a:noFill/>
            <a:ln w="254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t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48</a:t>
              </a:r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4337050" y="1828800"/>
              <a:ext cx="750888" cy="582613"/>
            </a:xfrm>
            <a:prstGeom prst="rect">
              <a:avLst/>
            </a:prstGeom>
            <a:noFill/>
            <a:ln w="254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t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37</a:t>
              </a:r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5275263" y="1828800"/>
              <a:ext cx="750888" cy="582613"/>
            </a:xfrm>
            <a:prstGeom prst="rect">
              <a:avLst/>
            </a:prstGeom>
            <a:noFill/>
            <a:ln w="254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t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12</a:t>
              </a:r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6213475" y="1828800"/>
              <a:ext cx="749300" cy="582613"/>
            </a:xfrm>
            <a:prstGeom prst="rect">
              <a:avLst/>
            </a:prstGeom>
            <a:noFill/>
            <a:ln w="254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t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92</a:t>
              </a:r>
            </a:p>
          </p:txBody>
        </p:sp>
        <p:sp>
          <p:nvSpPr>
            <p:cNvPr id="11" name="Rectangle 11"/>
            <p:cNvSpPr>
              <a:spLocks noChangeArrowheads="1"/>
            </p:cNvSpPr>
            <p:nvPr/>
          </p:nvSpPr>
          <p:spPr bwMode="auto">
            <a:xfrm>
              <a:off x="7151688" y="1828800"/>
              <a:ext cx="749300" cy="582613"/>
            </a:xfrm>
            <a:prstGeom prst="rect">
              <a:avLst/>
            </a:prstGeom>
            <a:noFill/>
            <a:ln w="254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t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86</a:t>
              </a: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8088313" y="1828800"/>
              <a:ext cx="750888" cy="582613"/>
            </a:xfrm>
            <a:prstGeom prst="rect">
              <a:avLst/>
            </a:prstGeom>
            <a:noFill/>
            <a:ln w="25400">
              <a:solidFill>
                <a:schemeClr val="tx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tIns="0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33</a:t>
              </a:r>
            </a:p>
          </p:txBody>
        </p:sp>
      </p:grpSp>
      <p:grpSp>
        <p:nvGrpSpPr>
          <p:cNvPr id="13" name="组合 12"/>
          <p:cNvGrpSpPr>
            <a:grpSpLocks/>
          </p:cNvGrpSpPr>
          <p:nvPr/>
        </p:nvGrpSpPr>
        <p:grpSpPr bwMode="auto">
          <a:xfrm>
            <a:off x="2833676" y="2047029"/>
            <a:ext cx="6565900" cy="581025"/>
            <a:chOff x="1898650" y="2411413"/>
            <a:chExt cx="6565900" cy="581025"/>
          </a:xfrm>
        </p:grpSpPr>
        <p:sp>
          <p:nvSpPr>
            <p:cNvPr id="14" name="Line 14"/>
            <p:cNvSpPr>
              <a:spLocks noChangeShapeType="1"/>
            </p:cNvSpPr>
            <p:nvPr/>
          </p:nvSpPr>
          <p:spPr bwMode="auto">
            <a:xfrm>
              <a:off x="1898650" y="2411413"/>
              <a:ext cx="472422" cy="58102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7961" dir="13500000" algn="ctr" rotWithShape="0">
                      <a:srgbClr val="990099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15" name="Line 15"/>
            <p:cNvSpPr>
              <a:spLocks noChangeShapeType="1"/>
            </p:cNvSpPr>
            <p:nvPr/>
          </p:nvSpPr>
          <p:spPr bwMode="auto">
            <a:xfrm flipH="1">
              <a:off x="2371071" y="2411413"/>
              <a:ext cx="465791" cy="58102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7961" dir="13500000" algn="ctr" rotWithShape="0">
                      <a:srgbClr val="990099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16" name="Line 16"/>
            <p:cNvSpPr>
              <a:spLocks noChangeShapeType="1"/>
            </p:cNvSpPr>
            <p:nvPr/>
          </p:nvSpPr>
          <p:spPr bwMode="auto">
            <a:xfrm>
              <a:off x="3775075" y="2411413"/>
              <a:ext cx="465094" cy="58102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7961" dir="13500000" algn="ctr" rotWithShape="0">
                      <a:srgbClr val="990099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17" name="Line 17"/>
            <p:cNvSpPr>
              <a:spLocks noChangeShapeType="1"/>
            </p:cNvSpPr>
            <p:nvPr/>
          </p:nvSpPr>
          <p:spPr bwMode="auto">
            <a:xfrm flipH="1">
              <a:off x="4240168" y="2411413"/>
              <a:ext cx="473119" cy="58102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7961" dir="13500000" algn="ctr" rotWithShape="0">
                      <a:srgbClr val="990099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18" name="Line 18"/>
            <p:cNvSpPr>
              <a:spLocks noChangeShapeType="1"/>
            </p:cNvSpPr>
            <p:nvPr/>
          </p:nvSpPr>
          <p:spPr bwMode="auto">
            <a:xfrm>
              <a:off x="5649913" y="2411413"/>
              <a:ext cx="456128" cy="58102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7961" dir="13500000" algn="ctr" rotWithShape="0">
                      <a:srgbClr val="990099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19" name="Line 19"/>
            <p:cNvSpPr>
              <a:spLocks noChangeShapeType="1"/>
            </p:cNvSpPr>
            <p:nvPr/>
          </p:nvSpPr>
          <p:spPr bwMode="auto">
            <a:xfrm flipH="1">
              <a:off x="6106041" y="2411413"/>
              <a:ext cx="482083" cy="58102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7961" dir="13500000" algn="ctr" rotWithShape="0">
                      <a:srgbClr val="990099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20" name="Line 20"/>
            <p:cNvSpPr>
              <a:spLocks noChangeShapeType="1"/>
            </p:cNvSpPr>
            <p:nvPr/>
          </p:nvSpPr>
          <p:spPr bwMode="auto">
            <a:xfrm>
              <a:off x="7526338" y="2411413"/>
              <a:ext cx="465094" cy="58102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7961" dir="13500000" algn="ctr" rotWithShape="0">
                      <a:srgbClr val="990099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21" name="Line 21"/>
            <p:cNvSpPr>
              <a:spLocks noChangeShapeType="1"/>
            </p:cNvSpPr>
            <p:nvPr/>
          </p:nvSpPr>
          <p:spPr bwMode="auto">
            <a:xfrm flipH="1">
              <a:off x="7991431" y="2411413"/>
              <a:ext cx="473119" cy="58102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7961" dir="13500000" algn="ctr" rotWithShape="0">
                      <a:srgbClr val="990099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</p:grpSp>
      <p:grpSp>
        <p:nvGrpSpPr>
          <p:cNvPr id="22" name="组合 21"/>
          <p:cNvGrpSpPr>
            <a:grpSpLocks/>
          </p:cNvGrpSpPr>
          <p:nvPr/>
        </p:nvGrpSpPr>
        <p:grpSpPr bwMode="auto">
          <a:xfrm>
            <a:off x="3203564" y="3209079"/>
            <a:ext cx="5626100" cy="388937"/>
            <a:chOff x="2268538" y="3573462"/>
            <a:chExt cx="5626100" cy="388937"/>
          </a:xfrm>
        </p:grpSpPr>
        <p:sp>
          <p:nvSpPr>
            <p:cNvPr id="23" name="Line 23"/>
            <p:cNvSpPr>
              <a:spLocks noChangeShapeType="1"/>
            </p:cNvSpPr>
            <p:nvPr/>
          </p:nvSpPr>
          <p:spPr bwMode="auto">
            <a:xfrm>
              <a:off x="2268538" y="3573462"/>
              <a:ext cx="1046542" cy="388937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24" name="Line 24"/>
            <p:cNvSpPr>
              <a:spLocks noChangeShapeType="1"/>
            </p:cNvSpPr>
            <p:nvPr/>
          </p:nvSpPr>
          <p:spPr bwMode="auto">
            <a:xfrm flipH="1">
              <a:off x="3315079" y="3573462"/>
              <a:ext cx="828296" cy="388937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25" name="Line 25"/>
            <p:cNvSpPr>
              <a:spLocks noChangeShapeType="1"/>
            </p:cNvSpPr>
            <p:nvPr/>
          </p:nvSpPr>
          <p:spPr bwMode="auto">
            <a:xfrm>
              <a:off x="6019801" y="3573462"/>
              <a:ext cx="1037430" cy="388937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26" name="Line 26"/>
            <p:cNvSpPr>
              <a:spLocks noChangeShapeType="1"/>
            </p:cNvSpPr>
            <p:nvPr/>
          </p:nvSpPr>
          <p:spPr bwMode="auto">
            <a:xfrm flipH="1">
              <a:off x="7057230" y="3573462"/>
              <a:ext cx="837408" cy="388937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</p:grpSp>
      <p:grpSp>
        <p:nvGrpSpPr>
          <p:cNvPr id="27" name="组合 26"/>
          <p:cNvGrpSpPr>
            <a:grpSpLocks/>
          </p:cNvGrpSpPr>
          <p:nvPr/>
        </p:nvGrpSpPr>
        <p:grpSpPr bwMode="auto">
          <a:xfrm>
            <a:off x="4102089" y="4180629"/>
            <a:ext cx="3781425" cy="968375"/>
            <a:chOff x="3167063" y="4545013"/>
            <a:chExt cx="3781425" cy="968375"/>
          </a:xfrm>
        </p:grpSpPr>
        <p:sp>
          <p:nvSpPr>
            <p:cNvPr id="28" name="Line 28"/>
            <p:cNvSpPr>
              <a:spLocks noChangeShapeType="1"/>
            </p:cNvSpPr>
            <p:nvPr/>
          </p:nvSpPr>
          <p:spPr bwMode="auto">
            <a:xfrm>
              <a:off x="3167063" y="4545013"/>
              <a:ext cx="2097249" cy="96837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29" name="Line 29"/>
            <p:cNvSpPr>
              <a:spLocks noChangeShapeType="1"/>
            </p:cNvSpPr>
            <p:nvPr/>
          </p:nvSpPr>
          <p:spPr bwMode="auto">
            <a:xfrm flipH="1">
              <a:off x="5202070" y="4545013"/>
              <a:ext cx="1746418" cy="968375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>
                <a:solidFill>
                  <a:srgbClr val="0070C0"/>
                </a:solidFill>
                <a:ea typeface="楷体" panose="02010609060101010101" pitchFamily="49" charset="-122"/>
              </a:endParaRPr>
            </a:p>
          </p:txBody>
        </p:sp>
      </p:grpSp>
      <p:grpSp>
        <p:nvGrpSpPr>
          <p:cNvPr id="30" name="组合 29"/>
          <p:cNvGrpSpPr>
            <a:grpSpLocks/>
          </p:cNvGrpSpPr>
          <p:nvPr/>
        </p:nvGrpSpPr>
        <p:grpSpPr bwMode="auto">
          <a:xfrm>
            <a:off x="1241414" y="2534391"/>
            <a:ext cx="8248650" cy="833438"/>
            <a:chOff x="304800" y="2895600"/>
            <a:chExt cx="8249401" cy="833178"/>
          </a:xfrm>
        </p:grpSpPr>
        <p:sp>
          <p:nvSpPr>
            <p:cNvPr id="31" name="Rectangle 32"/>
            <p:cNvSpPr>
              <a:spLocks noChangeArrowheads="1"/>
            </p:cNvSpPr>
            <p:nvPr/>
          </p:nvSpPr>
          <p:spPr bwMode="auto">
            <a:xfrm>
              <a:off x="1810685" y="2992438"/>
              <a:ext cx="1120775" cy="582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25, 57</a:t>
              </a:r>
            </a:p>
          </p:txBody>
        </p:sp>
        <p:sp>
          <p:nvSpPr>
            <p:cNvPr id="32" name="Rectangle 33"/>
            <p:cNvSpPr>
              <a:spLocks noChangeArrowheads="1"/>
            </p:cNvSpPr>
            <p:nvPr/>
          </p:nvSpPr>
          <p:spPr bwMode="auto">
            <a:xfrm>
              <a:off x="3677400" y="2992438"/>
              <a:ext cx="1125538" cy="582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37, 48</a:t>
              </a:r>
            </a:p>
          </p:txBody>
        </p:sp>
        <p:sp>
          <p:nvSpPr>
            <p:cNvPr id="33" name="Rectangle 34"/>
            <p:cNvSpPr>
              <a:spLocks noChangeArrowheads="1"/>
            </p:cNvSpPr>
            <p:nvPr/>
          </p:nvSpPr>
          <p:spPr bwMode="auto">
            <a:xfrm>
              <a:off x="5543273" y="2992438"/>
              <a:ext cx="1125538" cy="582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12, 92</a:t>
              </a:r>
            </a:p>
          </p:txBody>
        </p:sp>
        <p:sp>
          <p:nvSpPr>
            <p:cNvPr id="34" name="Rectangle 35"/>
            <p:cNvSpPr>
              <a:spLocks noChangeArrowheads="1"/>
            </p:cNvSpPr>
            <p:nvPr/>
          </p:nvSpPr>
          <p:spPr bwMode="auto">
            <a:xfrm>
              <a:off x="7428663" y="2992438"/>
              <a:ext cx="1125538" cy="582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33, 86</a:t>
              </a:r>
            </a:p>
          </p:txBody>
        </p:sp>
        <p:sp>
          <p:nvSpPr>
            <p:cNvPr id="35" name="Text Box 36"/>
            <p:cNvSpPr txBox="1">
              <a:spLocks noChangeArrowheads="1"/>
            </p:cNvSpPr>
            <p:nvPr/>
          </p:nvSpPr>
          <p:spPr bwMode="auto">
            <a:xfrm>
              <a:off x="304800" y="2895600"/>
              <a:ext cx="1143000" cy="8331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zh-CN" altLang="en-US" sz="2400" b="1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第一次合并</a:t>
              </a:r>
            </a:p>
          </p:txBody>
        </p:sp>
      </p:grpSp>
      <p:grpSp>
        <p:nvGrpSpPr>
          <p:cNvPr id="36" name="组合 35"/>
          <p:cNvGrpSpPr>
            <a:grpSpLocks/>
          </p:cNvGrpSpPr>
          <p:nvPr/>
        </p:nvGrpSpPr>
        <p:grpSpPr bwMode="auto">
          <a:xfrm>
            <a:off x="1239826" y="3521816"/>
            <a:ext cx="7783513" cy="833438"/>
            <a:chOff x="304800" y="3886200"/>
            <a:chExt cx="7783514" cy="833178"/>
          </a:xfrm>
        </p:grpSpPr>
        <p:sp>
          <p:nvSpPr>
            <p:cNvPr id="37" name="Rectangle 39"/>
            <p:cNvSpPr>
              <a:spLocks noChangeArrowheads="1"/>
            </p:cNvSpPr>
            <p:nvPr/>
          </p:nvSpPr>
          <p:spPr bwMode="auto">
            <a:xfrm>
              <a:off x="2229415" y="3962400"/>
              <a:ext cx="2193522" cy="582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25, 37, 48, 57</a:t>
              </a:r>
            </a:p>
          </p:txBody>
        </p:sp>
        <p:sp>
          <p:nvSpPr>
            <p:cNvPr id="38" name="Rectangle 40"/>
            <p:cNvSpPr>
              <a:spLocks noChangeArrowheads="1"/>
            </p:cNvSpPr>
            <p:nvPr/>
          </p:nvSpPr>
          <p:spPr bwMode="auto">
            <a:xfrm>
              <a:off x="5877978" y="3962400"/>
              <a:ext cx="2210336" cy="582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12, 33, 86, 92</a:t>
              </a:r>
            </a:p>
          </p:txBody>
        </p:sp>
        <p:sp>
          <p:nvSpPr>
            <p:cNvPr id="39" name="Text Box 41"/>
            <p:cNvSpPr txBox="1">
              <a:spLocks noChangeArrowheads="1"/>
            </p:cNvSpPr>
            <p:nvPr/>
          </p:nvSpPr>
          <p:spPr bwMode="auto">
            <a:xfrm>
              <a:off x="304800" y="3886200"/>
              <a:ext cx="1143000" cy="8331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zh-CN" altLang="en-US" sz="2400" b="1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第二次合并</a:t>
              </a:r>
            </a:p>
          </p:txBody>
        </p:sp>
      </p:grpSp>
      <p:grpSp>
        <p:nvGrpSpPr>
          <p:cNvPr id="40" name="组合 39"/>
          <p:cNvGrpSpPr>
            <a:grpSpLocks/>
          </p:cNvGrpSpPr>
          <p:nvPr/>
        </p:nvGrpSpPr>
        <p:grpSpPr bwMode="auto">
          <a:xfrm>
            <a:off x="1239826" y="4969616"/>
            <a:ext cx="7116763" cy="833438"/>
            <a:chOff x="304800" y="5334000"/>
            <a:chExt cx="7116131" cy="833178"/>
          </a:xfrm>
        </p:grpSpPr>
        <p:sp>
          <p:nvSpPr>
            <p:cNvPr id="41" name="Rectangle 43"/>
            <p:cNvSpPr>
              <a:spLocks noChangeArrowheads="1"/>
            </p:cNvSpPr>
            <p:nvPr/>
          </p:nvSpPr>
          <p:spPr bwMode="auto">
            <a:xfrm>
              <a:off x="3107693" y="5513388"/>
              <a:ext cx="4313238" cy="582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2800" b="1">
                  <a:solidFill>
                    <a:srgbClr val="0070C0"/>
                  </a:solidFill>
                  <a:latin typeface="Times New Roman" panose="02020603050405020304" pitchFamily="18" charset="0"/>
                  <a:ea typeface="楷体" panose="02010609060101010101" pitchFamily="49" charset="-122"/>
                </a:rPr>
                <a:t>12, 25, 33, 37, 48, 57, 86, 92</a:t>
              </a:r>
            </a:p>
          </p:txBody>
        </p:sp>
        <p:sp>
          <p:nvSpPr>
            <p:cNvPr id="42" name="Text Box 44"/>
            <p:cNvSpPr txBox="1">
              <a:spLocks noChangeArrowheads="1"/>
            </p:cNvSpPr>
            <p:nvPr/>
          </p:nvSpPr>
          <p:spPr bwMode="auto">
            <a:xfrm>
              <a:off x="304800" y="5334000"/>
              <a:ext cx="1143000" cy="8331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1750" cap="sq">
                  <a:solidFill>
                    <a:srgbClr val="993366"/>
                  </a:solidFill>
                  <a:miter lim="800000"/>
                  <a:headEnd type="none" w="sm" len="sm"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zh-CN" altLang="en-US" sz="2400" b="1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第三次合并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7338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884768" y="781862"/>
            <a:ext cx="9923246" cy="6858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b="1" dirty="0">
                <a:ea typeface="楷体" panose="02010609060101010101" pitchFamily="49" charset="-122"/>
              </a:rPr>
              <a:t>一趟合并</a:t>
            </a:r>
            <a:r>
              <a:rPr lang="en-US" altLang="zh-CN" sz="3200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MPass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3200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en-US" altLang="zh-CN" sz="32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 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sz="3200" b="1" dirty="0">
                <a:ea typeface="楷体" panose="02010609060101010101" pitchFamily="49" charset="-122"/>
              </a:rPr>
              <a:t>的基本思想</a:t>
            </a:r>
            <a:endParaRPr lang="en-US" altLang="zh-CN" sz="3200" b="1" dirty="0">
              <a:ea typeface="楷体" panose="02010609060101010101" pitchFamily="49" charset="-122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326498" y="1573463"/>
            <a:ext cx="9764581" cy="51974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600"/>
              </a:lnSpc>
              <a:spcBef>
                <a:spcPct val="0"/>
              </a:spcBef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设文件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中的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个记录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已分成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一些长度为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的子文件，两两合并这些子文件，合并成一些长度为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的子文件，并放到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ts val="3600"/>
              </a:lnSpc>
              <a:spcBef>
                <a:spcPct val="0"/>
              </a:spcBef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如果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不是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的整数倍，则到最后一趟合并可能遇到两种情况：</a:t>
            </a:r>
          </a:p>
          <a:p>
            <a:pPr marL="971550" lvl="1" indent="-514350" algn="just">
              <a:lnSpc>
                <a:spcPts val="3600"/>
              </a:lnSpc>
              <a:spcBef>
                <a:spcPct val="0"/>
              </a:spcBef>
              <a:buFont typeface="宋体" panose="02010600030101010101" pitchFamily="2" charset="-122"/>
              <a:buAutoNum type="circleNumDbPlain"/>
            </a:pP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</a:t>
            </a: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剩下的记录数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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，可分成一个长度为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的子文件和另一个长度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</a:t>
            </a:r>
            <a:r>
              <a:rPr lang="zh-CN" altLang="en-US" sz="5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   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的子文件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可用一次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merge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算法，将它们合并成一个长度小于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的子文件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</a:p>
          <a:p>
            <a:pPr marL="971550" lvl="1" indent="-514350" algn="just">
              <a:lnSpc>
                <a:spcPts val="3600"/>
              </a:lnSpc>
              <a:spcBef>
                <a:spcPct val="0"/>
              </a:spcBef>
              <a:buFont typeface="宋体" panose="02010600030101010101" pitchFamily="2" charset="-122"/>
              <a:buAutoNum type="circleNumDbPlain"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只剩下一个长度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 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子文件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可将其直接复制到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777182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005509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归并排序算法例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334933" y="152914"/>
            <a:ext cx="18415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kumimoji="1" lang="zh-CN" altLang="en-US" sz="3200" b="1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Rectangle 4" descr="白色大理石"/>
          <p:cNvSpPr>
            <a:spLocks noChangeArrowheads="1"/>
          </p:cNvSpPr>
          <p:nvPr/>
        </p:nvSpPr>
        <p:spPr bwMode="auto">
          <a:xfrm>
            <a:off x="1390507" y="1087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21</a:t>
            </a:r>
            <a:endParaRPr kumimoji="1" lang="en-US" altLang="zh-CN" sz="2400" dirty="0">
              <a:solidFill>
                <a:srgbClr val="FFFFFF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6" name="Rectangle 5" descr="白色大理石"/>
          <p:cNvSpPr>
            <a:spLocks noChangeArrowheads="1"/>
          </p:cNvSpPr>
          <p:nvPr/>
        </p:nvSpPr>
        <p:spPr bwMode="auto">
          <a:xfrm>
            <a:off x="2152507" y="1087999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</a:t>
            </a:r>
            <a:endParaRPr kumimoji="1" lang="en-US" altLang="zh-CN" sz="2400" dirty="0">
              <a:solidFill>
                <a:srgbClr val="FFFFFF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7" name="Rectangle 6" descr="白色大理石"/>
          <p:cNvSpPr>
            <a:spLocks noChangeArrowheads="1"/>
          </p:cNvSpPr>
          <p:nvPr/>
        </p:nvSpPr>
        <p:spPr bwMode="auto">
          <a:xfrm>
            <a:off x="2838307" y="2230999"/>
            <a:ext cx="7620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25*</a:t>
            </a:r>
          </a:p>
        </p:txBody>
      </p:sp>
      <p:sp>
        <p:nvSpPr>
          <p:cNvPr id="8" name="Rectangle 7" descr="白色大理石"/>
          <p:cNvSpPr>
            <a:spLocks noChangeArrowheads="1"/>
          </p:cNvSpPr>
          <p:nvPr/>
        </p:nvSpPr>
        <p:spPr bwMode="auto">
          <a:xfrm>
            <a:off x="3600307" y="1087999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25*</a:t>
            </a:r>
          </a:p>
        </p:txBody>
      </p:sp>
      <p:sp>
        <p:nvSpPr>
          <p:cNvPr id="9" name="Rectangle 8" descr="白色大理石"/>
          <p:cNvSpPr>
            <a:spLocks noChangeArrowheads="1"/>
          </p:cNvSpPr>
          <p:nvPr/>
        </p:nvSpPr>
        <p:spPr bwMode="auto">
          <a:xfrm>
            <a:off x="4286107" y="1087999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93</a:t>
            </a:r>
          </a:p>
        </p:txBody>
      </p:sp>
      <p:sp>
        <p:nvSpPr>
          <p:cNvPr id="10" name="Rectangle 9" descr="白色大理石"/>
          <p:cNvSpPr>
            <a:spLocks noChangeArrowheads="1"/>
          </p:cNvSpPr>
          <p:nvPr/>
        </p:nvSpPr>
        <p:spPr bwMode="auto">
          <a:xfrm>
            <a:off x="4971907" y="1087999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62</a:t>
            </a:r>
          </a:p>
        </p:txBody>
      </p:sp>
      <p:sp>
        <p:nvSpPr>
          <p:cNvPr id="11" name="Rectangle 10" descr="白色大理石"/>
          <p:cNvSpPr>
            <a:spLocks noChangeArrowheads="1"/>
          </p:cNvSpPr>
          <p:nvPr/>
        </p:nvSpPr>
        <p:spPr bwMode="auto">
          <a:xfrm>
            <a:off x="5657707" y="1087999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72</a:t>
            </a:r>
          </a:p>
        </p:txBody>
      </p:sp>
      <p:sp>
        <p:nvSpPr>
          <p:cNvPr id="12" name="Rectangle 11" descr="白色大理石"/>
          <p:cNvSpPr>
            <a:spLocks noChangeArrowheads="1"/>
          </p:cNvSpPr>
          <p:nvPr/>
        </p:nvSpPr>
        <p:spPr bwMode="auto">
          <a:xfrm>
            <a:off x="6326045" y="1078474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08</a:t>
            </a:r>
          </a:p>
        </p:txBody>
      </p:sp>
      <p:sp>
        <p:nvSpPr>
          <p:cNvPr id="13" name="Rectangle 12" descr="白色大理石"/>
          <p:cNvSpPr>
            <a:spLocks noChangeArrowheads="1"/>
          </p:cNvSpPr>
          <p:nvPr/>
        </p:nvSpPr>
        <p:spPr bwMode="auto">
          <a:xfrm>
            <a:off x="7029307" y="1087999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37</a:t>
            </a:r>
          </a:p>
        </p:txBody>
      </p:sp>
      <p:sp>
        <p:nvSpPr>
          <p:cNvPr id="14" name="Rectangle 13" descr="白色大理石"/>
          <p:cNvSpPr>
            <a:spLocks noChangeArrowheads="1"/>
          </p:cNvSpPr>
          <p:nvPr/>
        </p:nvSpPr>
        <p:spPr bwMode="auto">
          <a:xfrm>
            <a:off x="7715107" y="1087999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16</a:t>
            </a:r>
          </a:p>
        </p:txBody>
      </p:sp>
      <p:sp>
        <p:nvSpPr>
          <p:cNvPr id="15" name="Rectangle 14" descr="白色大理石"/>
          <p:cNvSpPr>
            <a:spLocks noChangeArrowheads="1"/>
          </p:cNvSpPr>
          <p:nvPr/>
        </p:nvSpPr>
        <p:spPr bwMode="auto">
          <a:xfrm>
            <a:off x="8400907" y="1087999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54</a:t>
            </a:r>
          </a:p>
        </p:txBody>
      </p:sp>
      <p:sp>
        <p:nvSpPr>
          <p:cNvPr id="16" name="Rectangle 15" descr="白色大理石"/>
          <p:cNvSpPr>
            <a:spLocks noChangeArrowheads="1"/>
          </p:cNvSpPr>
          <p:nvPr/>
        </p:nvSpPr>
        <p:spPr bwMode="auto">
          <a:xfrm>
            <a:off x="2838307" y="1087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49</a:t>
            </a:r>
          </a:p>
        </p:txBody>
      </p:sp>
      <p:sp>
        <p:nvSpPr>
          <p:cNvPr id="17" name="Rectangle 16" descr="白色大理石"/>
          <p:cNvSpPr>
            <a:spLocks noChangeArrowheads="1"/>
          </p:cNvSpPr>
          <p:nvPr/>
        </p:nvSpPr>
        <p:spPr bwMode="auto">
          <a:xfrm>
            <a:off x="1390507" y="2230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21</a:t>
            </a:r>
          </a:p>
        </p:txBody>
      </p:sp>
      <p:sp>
        <p:nvSpPr>
          <p:cNvPr id="18" name="Rectangle 17" descr="白色大理石"/>
          <p:cNvSpPr>
            <a:spLocks noChangeArrowheads="1"/>
          </p:cNvSpPr>
          <p:nvPr/>
        </p:nvSpPr>
        <p:spPr bwMode="auto">
          <a:xfrm>
            <a:off x="2000107" y="2230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</a:t>
            </a:r>
          </a:p>
        </p:txBody>
      </p:sp>
      <p:sp>
        <p:nvSpPr>
          <p:cNvPr id="19" name="Rectangle 18" descr="白色大理石"/>
          <p:cNvSpPr>
            <a:spLocks noChangeArrowheads="1"/>
          </p:cNvSpPr>
          <p:nvPr/>
        </p:nvSpPr>
        <p:spPr bwMode="auto">
          <a:xfrm>
            <a:off x="3447907" y="2230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49</a:t>
            </a:r>
          </a:p>
        </p:txBody>
      </p:sp>
      <p:sp>
        <p:nvSpPr>
          <p:cNvPr id="20" name="Rectangle 19" descr="白色大理石"/>
          <p:cNvSpPr>
            <a:spLocks noChangeArrowheads="1"/>
          </p:cNvSpPr>
          <p:nvPr/>
        </p:nvSpPr>
        <p:spPr bwMode="auto">
          <a:xfrm>
            <a:off x="4286107" y="2230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62</a:t>
            </a:r>
          </a:p>
        </p:txBody>
      </p:sp>
      <p:sp>
        <p:nvSpPr>
          <p:cNvPr id="21" name="Rectangle 20" descr="白色大理石"/>
          <p:cNvSpPr>
            <a:spLocks noChangeArrowheads="1"/>
          </p:cNvSpPr>
          <p:nvPr/>
        </p:nvSpPr>
        <p:spPr bwMode="auto">
          <a:xfrm>
            <a:off x="4895707" y="2230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93</a:t>
            </a:r>
          </a:p>
        </p:txBody>
      </p:sp>
      <p:sp>
        <p:nvSpPr>
          <p:cNvPr id="22" name="Rectangle 21" descr="白色大理石"/>
          <p:cNvSpPr>
            <a:spLocks noChangeArrowheads="1"/>
          </p:cNvSpPr>
          <p:nvPr/>
        </p:nvSpPr>
        <p:spPr bwMode="auto">
          <a:xfrm>
            <a:off x="5657707" y="2230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08</a:t>
            </a:r>
          </a:p>
        </p:txBody>
      </p:sp>
      <p:sp>
        <p:nvSpPr>
          <p:cNvPr id="23" name="Rectangle 22" descr="白色大理石"/>
          <p:cNvSpPr>
            <a:spLocks noChangeArrowheads="1"/>
          </p:cNvSpPr>
          <p:nvPr/>
        </p:nvSpPr>
        <p:spPr bwMode="auto">
          <a:xfrm>
            <a:off x="6267307" y="2230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72</a:t>
            </a:r>
          </a:p>
        </p:txBody>
      </p:sp>
      <p:sp>
        <p:nvSpPr>
          <p:cNvPr id="24" name="Rectangle 23" descr="白色大理石"/>
          <p:cNvSpPr>
            <a:spLocks noChangeArrowheads="1"/>
          </p:cNvSpPr>
          <p:nvPr/>
        </p:nvSpPr>
        <p:spPr bwMode="auto">
          <a:xfrm>
            <a:off x="7029307" y="2230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16</a:t>
            </a:r>
          </a:p>
        </p:txBody>
      </p:sp>
      <p:sp>
        <p:nvSpPr>
          <p:cNvPr id="25" name="Rectangle 24" descr="白色大理石"/>
          <p:cNvSpPr>
            <a:spLocks noChangeArrowheads="1"/>
          </p:cNvSpPr>
          <p:nvPr/>
        </p:nvSpPr>
        <p:spPr bwMode="auto">
          <a:xfrm>
            <a:off x="7562707" y="2230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37</a:t>
            </a:r>
          </a:p>
        </p:txBody>
      </p:sp>
      <p:sp>
        <p:nvSpPr>
          <p:cNvPr id="26" name="Rectangle 25" descr="白色大理石"/>
          <p:cNvSpPr>
            <a:spLocks noChangeArrowheads="1"/>
          </p:cNvSpPr>
          <p:nvPr/>
        </p:nvSpPr>
        <p:spPr bwMode="auto">
          <a:xfrm>
            <a:off x="8400907" y="2230999"/>
            <a:ext cx="5334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54</a:t>
            </a:r>
          </a:p>
        </p:txBody>
      </p:sp>
      <p:sp>
        <p:nvSpPr>
          <p:cNvPr id="27" name="Rectangle 26" descr="白色大理石"/>
          <p:cNvSpPr>
            <a:spLocks noChangeArrowheads="1"/>
          </p:cNvSpPr>
          <p:nvPr/>
        </p:nvSpPr>
        <p:spPr bwMode="auto">
          <a:xfrm>
            <a:off x="1390507" y="3373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21</a:t>
            </a:r>
          </a:p>
        </p:txBody>
      </p:sp>
      <p:sp>
        <p:nvSpPr>
          <p:cNvPr id="28" name="Rectangle 27" descr="白色大理石"/>
          <p:cNvSpPr>
            <a:spLocks noChangeArrowheads="1"/>
          </p:cNvSpPr>
          <p:nvPr/>
        </p:nvSpPr>
        <p:spPr bwMode="auto">
          <a:xfrm>
            <a:off x="2000107" y="3373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</a:t>
            </a:r>
          </a:p>
        </p:txBody>
      </p:sp>
      <p:sp>
        <p:nvSpPr>
          <p:cNvPr id="29" name="Rectangle 28" descr="白色大理石"/>
          <p:cNvSpPr>
            <a:spLocks noChangeArrowheads="1"/>
          </p:cNvSpPr>
          <p:nvPr/>
        </p:nvSpPr>
        <p:spPr bwMode="auto">
          <a:xfrm>
            <a:off x="2533507" y="3373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25*</a:t>
            </a:r>
          </a:p>
        </p:txBody>
      </p:sp>
      <p:sp>
        <p:nvSpPr>
          <p:cNvPr id="30" name="Rectangle 29" descr="白色大理石"/>
          <p:cNvSpPr>
            <a:spLocks noChangeArrowheads="1"/>
          </p:cNvSpPr>
          <p:nvPr/>
        </p:nvSpPr>
        <p:spPr bwMode="auto">
          <a:xfrm>
            <a:off x="3143107" y="3373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49</a:t>
            </a:r>
          </a:p>
        </p:txBody>
      </p:sp>
      <p:sp>
        <p:nvSpPr>
          <p:cNvPr id="31" name="Rectangle 30" descr="白色大理石"/>
          <p:cNvSpPr>
            <a:spLocks noChangeArrowheads="1"/>
          </p:cNvSpPr>
          <p:nvPr/>
        </p:nvSpPr>
        <p:spPr bwMode="auto">
          <a:xfrm>
            <a:off x="4286107" y="3373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08</a:t>
            </a:r>
          </a:p>
        </p:txBody>
      </p:sp>
      <p:sp>
        <p:nvSpPr>
          <p:cNvPr id="32" name="Rectangle 31" descr="白色大理石"/>
          <p:cNvSpPr>
            <a:spLocks noChangeArrowheads="1"/>
          </p:cNvSpPr>
          <p:nvPr/>
        </p:nvSpPr>
        <p:spPr bwMode="auto">
          <a:xfrm>
            <a:off x="4895707" y="3373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62</a:t>
            </a:r>
          </a:p>
        </p:txBody>
      </p:sp>
      <p:sp>
        <p:nvSpPr>
          <p:cNvPr id="33" name="Rectangle 32" descr="白色大理石"/>
          <p:cNvSpPr>
            <a:spLocks noChangeArrowheads="1"/>
          </p:cNvSpPr>
          <p:nvPr/>
        </p:nvSpPr>
        <p:spPr bwMode="auto">
          <a:xfrm>
            <a:off x="5429107" y="3373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72</a:t>
            </a:r>
          </a:p>
        </p:txBody>
      </p:sp>
      <p:sp>
        <p:nvSpPr>
          <p:cNvPr id="34" name="Rectangle 33" descr="白色大理石"/>
          <p:cNvSpPr>
            <a:spLocks noChangeArrowheads="1"/>
          </p:cNvSpPr>
          <p:nvPr/>
        </p:nvSpPr>
        <p:spPr bwMode="auto">
          <a:xfrm>
            <a:off x="6038707" y="3373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93</a:t>
            </a:r>
          </a:p>
        </p:txBody>
      </p:sp>
      <p:sp>
        <p:nvSpPr>
          <p:cNvPr id="35" name="Rectangle 34" descr="白色大理石"/>
          <p:cNvSpPr>
            <a:spLocks noChangeArrowheads="1"/>
          </p:cNvSpPr>
          <p:nvPr/>
        </p:nvSpPr>
        <p:spPr bwMode="auto">
          <a:xfrm>
            <a:off x="7029307" y="3373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16</a:t>
            </a:r>
          </a:p>
        </p:txBody>
      </p:sp>
      <p:sp>
        <p:nvSpPr>
          <p:cNvPr id="36" name="Rectangle 35" descr="白色大理石"/>
          <p:cNvSpPr>
            <a:spLocks noChangeArrowheads="1"/>
          </p:cNvSpPr>
          <p:nvPr/>
        </p:nvSpPr>
        <p:spPr bwMode="auto">
          <a:xfrm>
            <a:off x="7562707" y="3373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37</a:t>
            </a:r>
          </a:p>
        </p:txBody>
      </p:sp>
      <p:sp>
        <p:nvSpPr>
          <p:cNvPr id="37" name="Rectangle 36" descr="白色大理石"/>
          <p:cNvSpPr>
            <a:spLocks noChangeArrowheads="1"/>
          </p:cNvSpPr>
          <p:nvPr/>
        </p:nvSpPr>
        <p:spPr bwMode="auto">
          <a:xfrm>
            <a:off x="8172307" y="3373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54</a:t>
            </a:r>
          </a:p>
        </p:txBody>
      </p:sp>
      <p:sp>
        <p:nvSpPr>
          <p:cNvPr id="38" name="Rectangle 37" descr="白色大理石"/>
          <p:cNvSpPr>
            <a:spLocks noChangeArrowheads="1"/>
          </p:cNvSpPr>
          <p:nvPr/>
        </p:nvSpPr>
        <p:spPr bwMode="auto">
          <a:xfrm>
            <a:off x="1895332" y="4516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08</a:t>
            </a:r>
          </a:p>
        </p:txBody>
      </p:sp>
      <p:sp>
        <p:nvSpPr>
          <p:cNvPr id="39" name="Rectangle 38" descr="白色大理石"/>
          <p:cNvSpPr>
            <a:spLocks noChangeArrowheads="1"/>
          </p:cNvSpPr>
          <p:nvPr/>
        </p:nvSpPr>
        <p:spPr bwMode="auto">
          <a:xfrm>
            <a:off x="1390507" y="5659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08</a:t>
            </a:r>
          </a:p>
        </p:txBody>
      </p:sp>
      <p:sp>
        <p:nvSpPr>
          <p:cNvPr id="40" name="Rectangle 39" descr="白色大理石"/>
          <p:cNvSpPr>
            <a:spLocks noChangeArrowheads="1"/>
          </p:cNvSpPr>
          <p:nvPr/>
        </p:nvSpPr>
        <p:spPr bwMode="auto">
          <a:xfrm>
            <a:off x="2504932" y="4516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21</a:t>
            </a:r>
          </a:p>
        </p:txBody>
      </p:sp>
      <p:sp>
        <p:nvSpPr>
          <p:cNvPr id="41" name="Rectangle 40" descr="白色大理石"/>
          <p:cNvSpPr>
            <a:spLocks noChangeArrowheads="1"/>
          </p:cNvSpPr>
          <p:nvPr/>
        </p:nvSpPr>
        <p:spPr bwMode="auto">
          <a:xfrm>
            <a:off x="2000107" y="5659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16</a:t>
            </a:r>
          </a:p>
        </p:txBody>
      </p:sp>
      <p:sp>
        <p:nvSpPr>
          <p:cNvPr id="42" name="Rectangle 41" descr="白色大理石"/>
          <p:cNvSpPr>
            <a:spLocks noChangeArrowheads="1"/>
          </p:cNvSpPr>
          <p:nvPr/>
        </p:nvSpPr>
        <p:spPr bwMode="auto">
          <a:xfrm>
            <a:off x="3038332" y="4516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</a:t>
            </a:r>
          </a:p>
        </p:txBody>
      </p:sp>
      <p:sp>
        <p:nvSpPr>
          <p:cNvPr id="43" name="Rectangle 42" descr="白色大理石"/>
          <p:cNvSpPr>
            <a:spLocks noChangeArrowheads="1"/>
          </p:cNvSpPr>
          <p:nvPr/>
        </p:nvSpPr>
        <p:spPr bwMode="auto">
          <a:xfrm>
            <a:off x="2533507" y="5659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21</a:t>
            </a:r>
          </a:p>
        </p:txBody>
      </p:sp>
      <p:sp>
        <p:nvSpPr>
          <p:cNvPr id="44" name="Rectangle 43" descr="白色大理石"/>
          <p:cNvSpPr>
            <a:spLocks noChangeArrowheads="1"/>
          </p:cNvSpPr>
          <p:nvPr/>
        </p:nvSpPr>
        <p:spPr bwMode="auto">
          <a:xfrm>
            <a:off x="3647932" y="4516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25*</a:t>
            </a:r>
          </a:p>
        </p:txBody>
      </p:sp>
      <p:sp>
        <p:nvSpPr>
          <p:cNvPr id="45" name="Rectangle 44" descr="白色大理石"/>
          <p:cNvSpPr>
            <a:spLocks noChangeArrowheads="1"/>
          </p:cNvSpPr>
          <p:nvPr/>
        </p:nvSpPr>
        <p:spPr bwMode="auto">
          <a:xfrm>
            <a:off x="3143107" y="5659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</a:t>
            </a:r>
          </a:p>
        </p:txBody>
      </p:sp>
      <p:sp>
        <p:nvSpPr>
          <p:cNvPr id="46" name="Rectangle 45" descr="白色大理石"/>
          <p:cNvSpPr>
            <a:spLocks noChangeArrowheads="1"/>
          </p:cNvSpPr>
          <p:nvPr/>
        </p:nvSpPr>
        <p:spPr bwMode="auto">
          <a:xfrm>
            <a:off x="4257532" y="4516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49</a:t>
            </a:r>
            <a:endParaRPr kumimoji="1" lang="en-US" altLang="zh-CN" sz="2400" dirty="0">
              <a:solidFill>
                <a:srgbClr val="FFFFFF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Times New Roman" pitchFamily="18" charset="0"/>
            </a:endParaRPr>
          </a:p>
        </p:txBody>
      </p:sp>
      <p:sp>
        <p:nvSpPr>
          <p:cNvPr id="47" name="Rectangle 46" descr="白色大理石"/>
          <p:cNvSpPr>
            <a:spLocks noChangeArrowheads="1"/>
          </p:cNvSpPr>
          <p:nvPr/>
        </p:nvSpPr>
        <p:spPr bwMode="auto">
          <a:xfrm>
            <a:off x="3752707" y="5659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25*</a:t>
            </a:r>
          </a:p>
        </p:txBody>
      </p:sp>
      <p:sp>
        <p:nvSpPr>
          <p:cNvPr id="48" name="Rectangle 47" descr="白色大理石"/>
          <p:cNvSpPr>
            <a:spLocks noChangeArrowheads="1"/>
          </p:cNvSpPr>
          <p:nvPr/>
        </p:nvSpPr>
        <p:spPr bwMode="auto">
          <a:xfrm>
            <a:off x="4362307" y="4516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62</a:t>
            </a:r>
          </a:p>
        </p:txBody>
      </p:sp>
      <p:sp>
        <p:nvSpPr>
          <p:cNvPr id="49" name="Rectangle 48" descr="白色大理石"/>
          <p:cNvSpPr>
            <a:spLocks noChangeArrowheads="1"/>
          </p:cNvSpPr>
          <p:nvPr/>
        </p:nvSpPr>
        <p:spPr bwMode="auto">
          <a:xfrm>
            <a:off x="4362307" y="5659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37</a:t>
            </a:r>
          </a:p>
        </p:txBody>
      </p:sp>
      <p:sp>
        <p:nvSpPr>
          <p:cNvPr id="50" name="Rectangle 49" descr="白色大理石"/>
          <p:cNvSpPr>
            <a:spLocks noChangeArrowheads="1"/>
          </p:cNvSpPr>
          <p:nvPr/>
        </p:nvSpPr>
        <p:spPr bwMode="auto">
          <a:xfrm>
            <a:off x="4895707" y="4516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72</a:t>
            </a:r>
          </a:p>
        </p:txBody>
      </p:sp>
      <p:sp>
        <p:nvSpPr>
          <p:cNvPr id="51" name="Rectangle 50" descr="白色大理石"/>
          <p:cNvSpPr>
            <a:spLocks noChangeArrowheads="1"/>
          </p:cNvSpPr>
          <p:nvPr/>
        </p:nvSpPr>
        <p:spPr bwMode="auto">
          <a:xfrm>
            <a:off x="4895707" y="5659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49</a:t>
            </a:r>
          </a:p>
        </p:txBody>
      </p:sp>
      <p:sp>
        <p:nvSpPr>
          <p:cNvPr id="52" name="Rectangle 51" descr="白色大理石"/>
          <p:cNvSpPr>
            <a:spLocks noChangeArrowheads="1"/>
          </p:cNvSpPr>
          <p:nvPr/>
        </p:nvSpPr>
        <p:spPr bwMode="auto">
          <a:xfrm>
            <a:off x="5505307" y="4516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93</a:t>
            </a:r>
          </a:p>
        </p:txBody>
      </p:sp>
      <p:sp>
        <p:nvSpPr>
          <p:cNvPr id="53" name="Rectangle 52" descr="白色大理石"/>
          <p:cNvSpPr>
            <a:spLocks noChangeArrowheads="1"/>
          </p:cNvSpPr>
          <p:nvPr/>
        </p:nvSpPr>
        <p:spPr bwMode="auto">
          <a:xfrm>
            <a:off x="5505307" y="5659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54</a:t>
            </a:r>
          </a:p>
        </p:txBody>
      </p:sp>
      <p:sp>
        <p:nvSpPr>
          <p:cNvPr id="54" name="Rectangle 53" descr="白色大理石"/>
          <p:cNvSpPr>
            <a:spLocks noChangeArrowheads="1"/>
          </p:cNvSpPr>
          <p:nvPr/>
        </p:nvSpPr>
        <p:spPr bwMode="auto">
          <a:xfrm>
            <a:off x="7029307" y="4516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16</a:t>
            </a:r>
          </a:p>
        </p:txBody>
      </p:sp>
      <p:sp>
        <p:nvSpPr>
          <p:cNvPr id="55" name="Rectangle 54" descr="白色大理石"/>
          <p:cNvSpPr>
            <a:spLocks noChangeArrowheads="1"/>
          </p:cNvSpPr>
          <p:nvPr/>
        </p:nvSpPr>
        <p:spPr bwMode="auto">
          <a:xfrm>
            <a:off x="7562707" y="4516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37</a:t>
            </a:r>
          </a:p>
        </p:txBody>
      </p:sp>
      <p:sp>
        <p:nvSpPr>
          <p:cNvPr id="56" name="Rectangle 55" descr="白色大理石"/>
          <p:cNvSpPr>
            <a:spLocks noChangeArrowheads="1"/>
          </p:cNvSpPr>
          <p:nvPr/>
        </p:nvSpPr>
        <p:spPr bwMode="auto">
          <a:xfrm>
            <a:off x="8172307" y="4516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54</a:t>
            </a:r>
          </a:p>
        </p:txBody>
      </p:sp>
      <p:sp>
        <p:nvSpPr>
          <p:cNvPr id="57" name="Rectangle 56" descr="白色大理石"/>
          <p:cNvSpPr>
            <a:spLocks noChangeArrowheads="1"/>
          </p:cNvSpPr>
          <p:nvPr/>
        </p:nvSpPr>
        <p:spPr bwMode="auto">
          <a:xfrm>
            <a:off x="6038707" y="5659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62</a:t>
            </a:r>
          </a:p>
        </p:txBody>
      </p:sp>
      <p:sp>
        <p:nvSpPr>
          <p:cNvPr id="58" name="Rectangle 57" descr="白色大理石"/>
          <p:cNvSpPr>
            <a:spLocks noChangeArrowheads="1"/>
          </p:cNvSpPr>
          <p:nvPr/>
        </p:nvSpPr>
        <p:spPr bwMode="auto">
          <a:xfrm>
            <a:off x="6572107" y="5659999"/>
            <a:ext cx="6858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72</a:t>
            </a:r>
          </a:p>
        </p:txBody>
      </p:sp>
      <p:sp>
        <p:nvSpPr>
          <p:cNvPr id="59" name="Rectangle 58" descr="白色大理石"/>
          <p:cNvSpPr>
            <a:spLocks noChangeArrowheads="1"/>
          </p:cNvSpPr>
          <p:nvPr/>
        </p:nvSpPr>
        <p:spPr bwMode="auto">
          <a:xfrm>
            <a:off x="7181707" y="5659999"/>
            <a:ext cx="609600" cy="5334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miter lim="800000"/>
            <a:headEnd/>
            <a:tailEnd/>
          </a:ln>
          <a:effectLst/>
          <a:scene3d>
            <a:camera prst="legacyPerspectiv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kumimoji="1" lang="en-US" altLang="zh-CN" sz="28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仿宋_GB2312" pitchFamily="49" charset="-122"/>
              </a:rPr>
              <a:t>93</a:t>
            </a:r>
          </a:p>
        </p:txBody>
      </p:sp>
      <p:sp>
        <p:nvSpPr>
          <p:cNvPr id="60" name="Line 59"/>
          <p:cNvSpPr>
            <a:spLocks noChangeShapeType="1"/>
          </p:cNvSpPr>
          <p:nvPr/>
        </p:nvSpPr>
        <p:spPr bwMode="auto">
          <a:xfrm>
            <a:off x="13905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" name="Line 60"/>
          <p:cNvSpPr>
            <a:spLocks noChangeShapeType="1"/>
          </p:cNvSpPr>
          <p:nvPr/>
        </p:nvSpPr>
        <p:spPr bwMode="auto">
          <a:xfrm>
            <a:off x="1390507" y="2764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2" name="Line 61"/>
          <p:cNvSpPr>
            <a:spLocks noChangeShapeType="1"/>
          </p:cNvSpPr>
          <p:nvPr/>
        </p:nvSpPr>
        <p:spPr bwMode="auto">
          <a:xfrm>
            <a:off x="1390507" y="3907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" name="Line 62"/>
          <p:cNvSpPr>
            <a:spLocks noChangeShapeType="1"/>
          </p:cNvSpPr>
          <p:nvPr/>
        </p:nvSpPr>
        <p:spPr bwMode="auto">
          <a:xfrm>
            <a:off x="1390507" y="5050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4" name="Line 63"/>
          <p:cNvSpPr>
            <a:spLocks noChangeShapeType="1"/>
          </p:cNvSpPr>
          <p:nvPr/>
        </p:nvSpPr>
        <p:spPr bwMode="auto">
          <a:xfrm>
            <a:off x="28383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5" name="Line 64"/>
          <p:cNvSpPr>
            <a:spLocks noChangeShapeType="1"/>
          </p:cNvSpPr>
          <p:nvPr/>
        </p:nvSpPr>
        <p:spPr bwMode="auto">
          <a:xfrm>
            <a:off x="26859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" name="Line 65"/>
          <p:cNvSpPr>
            <a:spLocks noChangeShapeType="1"/>
          </p:cNvSpPr>
          <p:nvPr/>
        </p:nvSpPr>
        <p:spPr bwMode="auto">
          <a:xfrm>
            <a:off x="41337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7" name="Line 66"/>
          <p:cNvSpPr>
            <a:spLocks noChangeShapeType="1"/>
          </p:cNvSpPr>
          <p:nvPr/>
        </p:nvSpPr>
        <p:spPr bwMode="auto">
          <a:xfrm>
            <a:off x="42861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8" name="Line 67"/>
          <p:cNvSpPr>
            <a:spLocks noChangeShapeType="1"/>
          </p:cNvSpPr>
          <p:nvPr/>
        </p:nvSpPr>
        <p:spPr bwMode="auto">
          <a:xfrm>
            <a:off x="55053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9" name="Line 68"/>
          <p:cNvSpPr>
            <a:spLocks noChangeShapeType="1"/>
          </p:cNvSpPr>
          <p:nvPr/>
        </p:nvSpPr>
        <p:spPr bwMode="auto">
          <a:xfrm>
            <a:off x="56577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0" name="Line 69"/>
          <p:cNvSpPr>
            <a:spLocks noChangeShapeType="1"/>
          </p:cNvSpPr>
          <p:nvPr/>
        </p:nvSpPr>
        <p:spPr bwMode="auto">
          <a:xfrm>
            <a:off x="68769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1" name="Line 70"/>
          <p:cNvSpPr>
            <a:spLocks noChangeShapeType="1"/>
          </p:cNvSpPr>
          <p:nvPr/>
        </p:nvSpPr>
        <p:spPr bwMode="auto">
          <a:xfrm>
            <a:off x="4286107" y="2764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2" name="Line 71"/>
          <p:cNvSpPr>
            <a:spLocks noChangeShapeType="1"/>
          </p:cNvSpPr>
          <p:nvPr/>
        </p:nvSpPr>
        <p:spPr bwMode="auto">
          <a:xfrm>
            <a:off x="70293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3" name="Line 72"/>
          <p:cNvSpPr>
            <a:spLocks noChangeShapeType="1"/>
          </p:cNvSpPr>
          <p:nvPr/>
        </p:nvSpPr>
        <p:spPr bwMode="auto">
          <a:xfrm>
            <a:off x="7029307" y="2764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4" name="Line 73"/>
          <p:cNvSpPr>
            <a:spLocks noChangeShapeType="1"/>
          </p:cNvSpPr>
          <p:nvPr/>
        </p:nvSpPr>
        <p:spPr bwMode="auto">
          <a:xfrm>
            <a:off x="7029307" y="3907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5" name="Line 74"/>
          <p:cNvSpPr>
            <a:spLocks noChangeShapeType="1"/>
          </p:cNvSpPr>
          <p:nvPr/>
        </p:nvSpPr>
        <p:spPr bwMode="auto">
          <a:xfrm>
            <a:off x="82485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6" name="Line 75"/>
          <p:cNvSpPr>
            <a:spLocks noChangeShapeType="1"/>
          </p:cNvSpPr>
          <p:nvPr/>
        </p:nvSpPr>
        <p:spPr bwMode="auto">
          <a:xfrm>
            <a:off x="84009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7" name="Line 76"/>
          <p:cNvSpPr>
            <a:spLocks noChangeShapeType="1"/>
          </p:cNvSpPr>
          <p:nvPr/>
        </p:nvSpPr>
        <p:spPr bwMode="auto">
          <a:xfrm>
            <a:off x="8934307" y="1621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8" name="Line 77"/>
          <p:cNvSpPr>
            <a:spLocks noChangeShapeType="1"/>
          </p:cNvSpPr>
          <p:nvPr/>
        </p:nvSpPr>
        <p:spPr bwMode="auto">
          <a:xfrm>
            <a:off x="8781907" y="3907399"/>
            <a:ext cx="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9" name="Line 78"/>
          <p:cNvSpPr>
            <a:spLocks noChangeShapeType="1"/>
          </p:cNvSpPr>
          <p:nvPr/>
        </p:nvSpPr>
        <p:spPr bwMode="auto">
          <a:xfrm flipH="1">
            <a:off x="3905107" y="2764399"/>
            <a:ext cx="228600" cy="4572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0" name="Line 79"/>
          <p:cNvSpPr>
            <a:spLocks noChangeShapeType="1"/>
          </p:cNvSpPr>
          <p:nvPr/>
        </p:nvSpPr>
        <p:spPr bwMode="auto">
          <a:xfrm flipH="1">
            <a:off x="6724507" y="2764399"/>
            <a:ext cx="152400" cy="4572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1" name="Line 80"/>
          <p:cNvSpPr>
            <a:spLocks noChangeShapeType="1"/>
          </p:cNvSpPr>
          <p:nvPr/>
        </p:nvSpPr>
        <p:spPr bwMode="auto">
          <a:xfrm flipH="1">
            <a:off x="6267307" y="3907399"/>
            <a:ext cx="381000" cy="4572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2" name="Line 81"/>
          <p:cNvSpPr>
            <a:spLocks noChangeShapeType="1"/>
          </p:cNvSpPr>
          <p:nvPr/>
        </p:nvSpPr>
        <p:spPr bwMode="auto">
          <a:xfrm flipH="1">
            <a:off x="7867507" y="5050399"/>
            <a:ext cx="914400" cy="5334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3" name="Text Box 82"/>
          <p:cNvSpPr txBox="1">
            <a:spLocks noChangeArrowheads="1"/>
          </p:cNvSpPr>
          <p:nvPr/>
        </p:nvSpPr>
        <p:spPr bwMode="auto">
          <a:xfrm>
            <a:off x="9070832" y="1037199"/>
            <a:ext cx="10191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2800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len</a:t>
            </a:r>
            <a:r>
              <a:rPr kumimoji="1" lang="en-US" altLang="zh-CN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=1</a:t>
            </a:r>
          </a:p>
        </p:txBody>
      </p:sp>
      <p:sp>
        <p:nvSpPr>
          <p:cNvPr id="84" name="Rectangle 83"/>
          <p:cNvSpPr>
            <a:spLocks noChangeArrowheads="1"/>
          </p:cNvSpPr>
          <p:nvPr/>
        </p:nvSpPr>
        <p:spPr bwMode="auto">
          <a:xfrm>
            <a:off x="9058132" y="2169087"/>
            <a:ext cx="102784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2800" b="1" i="1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len</a:t>
            </a:r>
            <a:r>
              <a:rPr kumimoji="1" lang="en-US" altLang="zh-CN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=2</a:t>
            </a:r>
          </a:p>
        </p:txBody>
      </p:sp>
      <p:sp>
        <p:nvSpPr>
          <p:cNvPr id="85" name="Rectangle 84"/>
          <p:cNvSpPr>
            <a:spLocks noChangeArrowheads="1"/>
          </p:cNvSpPr>
          <p:nvPr/>
        </p:nvSpPr>
        <p:spPr bwMode="auto">
          <a:xfrm>
            <a:off x="9086707" y="3312087"/>
            <a:ext cx="10191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2800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len</a:t>
            </a:r>
            <a:r>
              <a:rPr kumimoji="1" lang="en-US" altLang="zh-CN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=4</a:t>
            </a:r>
          </a:p>
        </p:txBody>
      </p:sp>
      <p:sp>
        <p:nvSpPr>
          <p:cNvPr id="86" name="Rectangle 85"/>
          <p:cNvSpPr>
            <a:spLocks noChangeArrowheads="1"/>
          </p:cNvSpPr>
          <p:nvPr/>
        </p:nvSpPr>
        <p:spPr bwMode="auto">
          <a:xfrm>
            <a:off x="9086707" y="4455087"/>
            <a:ext cx="10191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2800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len</a:t>
            </a:r>
            <a:r>
              <a:rPr kumimoji="1" lang="en-US" altLang="zh-CN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=8</a:t>
            </a:r>
          </a:p>
        </p:txBody>
      </p:sp>
      <p:sp>
        <p:nvSpPr>
          <p:cNvPr id="87" name="Rectangle 86"/>
          <p:cNvSpPr>
            <a:spLocks noChangeArrowheads="1"/>
          </p:cNvSpPr>
          <p:nvPr/>
        </p:nvSpPr>
        <p:spPr bwMode="auto">
          <a:xfrm>
            <a:off x="9010507" y="5598087"/>
            <a:ext cx="11969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2800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len</a:t>
            </a:r>
            <a:r>
              <a:rPr kumimoji="1" lang="en-US" altLang="zh-CN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=16</a:t>
            </a:r>
          </a:p>
        </p:txBody>
      </p:sp>
    </p:spTree>
    <p:extLst>
      <p:ext uri="{BB962C8B-B14F-4D97-AF65-F5344CB8AC3E}">
        <p14:creationId xmlns:p14="http://schemas.microsoft.com/office/powerpoint/2010/main" val="219632633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538974" y="1040445"/>
            <a:ext cx="10963215" cy="6324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900"/>
              </a:lnSpc>
              <a:spcBef>
                <a:spcPct val="0"/>
              </a:spcBef>
            </a:pP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Merge (</a:t>
            </a:r>
            <a:r>
              <a:rPr lang="en-US" altLang="zh-CN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R, t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en-US" altLang="zh-CN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 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b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合并算法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Merge. 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假定文件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 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i="1" baseline="-25000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…,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 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和文件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…,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)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均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已排序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Merge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合并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这两个文件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得到</a:t>
            </a:r>
            <a:r>
              <a:rPr lang="zh-CN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排好序的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新</a:t>
            </a:r>
            <a:r>
              <a:rPr lang="zh-CN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文件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 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en-US" altLang="zh-CN" b="1" i="1" baseline="-25000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en-US" altLang="zh-CN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t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b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…, 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en-US" altLang="zh-CN" b="1" i="1" baseline="-25000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).</a:t>
            </a:r>
            <a:endParaRPr lang="zh-CN" altLang="en-US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ts val="3900"/>
              </a:lnSpc>
              <a:spcBef>
                <a:spcPct val="0"/>
              </a:spcBef>
              <a:buSzPct val="85000"/>
            </a:pP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</a:t>
            </a:r>
            <a:r>
              <a:rPr lang="en-US" altLang="zh-CN" b="1" dirty="0" err="1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MPass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b="1" i="1" dirty="0" err="1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en-US" altLang="zh-CN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 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b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一趟合并算法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MPass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将文件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中长度为</a:t>
            </a:r>
            <a:r>
              <a:rPr lang="en-US" altLang="zh-CN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的所有子文件两两合并到文件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X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中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是</a:t>
            </a:r>
            <a:r>
              <a:rPr lang="en-US" altLang="zh-CN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的记录个数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MPass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调用了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Merge()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；</a:t>
            </a:r>
          </a:p>
          <a:p>
            <a:pPr>
              <a:lnSpc>
                <a:spcPts val="3900"/>
              </a:lnSpc>
              <a:spcBef>
                <a:spcPct val="0"/>
              </a:spcBef>
              <a:buClr>
                <a:schemeClr val="tx1"/>
              </a:buClr>
              <a:buSzPct val="85000"/>
            </a:pP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算法</a:t>
            </a:r>
            <a:r>
              <a:rPr lang="en-US" altLang="zh-CN" b="1" dirty="0" err="1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MSort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lang="zh-CN" altLang="en-US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en-US" altLang="zh-CN" b="1" i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b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合并排序算法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MSort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通过调用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MPass</a:t>
            </a:r>
            <a:r>
              <a:rPr lang="en-US" altLang="zh-CN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()，</a:t>
            </a:r>
            <a:r>
              <a:rPr lang="en-US" altLang="zh-CN" b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MSort</a:t>
            </a: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实现了两路合并排序。</a:t>
            </a:r>
          </a:p>
        </p:txBody>
      </p:sp>
      <p:sp>
        <p:nvSpPr>
          <p:cNvPr id="4" name="TextBox 1"/>
          <p:cNvSpPr txBox="1">
            <a:spLocks noChangeArrowheads="1"/>
          </p:cNvSpPr>
          <p:nvPr/>
        </p:nvSpPr>
        <p:spPr bwMode="auto">
          <a:xfrm>
            <a:off x="3860054" y="5693129"/>
            <a:ext cx="3750779" cy="477054"/>
          </a:xfrm>
          <a:prstGeom prst="rect">
            <a:avLst/>
          </a:prstGeom>
          <a:noFill/>
          <a:ln w="3175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44000" r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ts val="3000"/>
              </a:lnSpc>
            </a:pPr>
            <a:r>
              <a:rPr lang="zh-CN" altLang="en-US" sz="26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参考</a:t>
            </a:r>
            <a:r>
              <a:rPr lang="en-US" altLang="zh-CN" sz="26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P240-242 ADL</a:t>
            </a:r>
            <a:r>
              <a:rPr lang="zh-CN" altLang="en-US" sz="26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描述</a:t>
            </a:r>
            <a:endParaRPr lang="zh-CN" altLang="en-US" sz="26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97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102411" y="2008008"/>
            <a:ext cx="7939088" cy="39338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一趟两路合并</a:t>
            </a:r>
            <a:r>
              <a:rPr lang="en-US" altLang="zh-CN" sz="2900" b="1" dirty="0" err="1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MPass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，要调用</a:t>
            </a:r>
            <a:r>
              <a:rPr lang="en-US" altLang="zh-CN" sz="29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Merge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函数</a:t>
            </a:r>
            <a:r>
              <a:rPr lang="zh-CN" altLang="en-US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</a:t>
            </a:r>
            <a:r>
              <a:rPr lang="en-US" altLang="zh-CN" sz="29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/(2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29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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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9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</a:t>
            </a:r>
            <a:r>
              <a:rPr lang="en-US" altLang="zh-CN" sz="2900" b="1" i="1" dirty="0" err="1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次，而</a:t>
            </a:r>
            <a:r>
              <a:rPr lang="en-US" altLang="zh-CN" sz="2900" b="1" dirty="0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Merge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的复杂度为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900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len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).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所以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en-US" altLang="zh-CN" sz="2900" b="1" dirty="0" err="1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MPass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的复杂度为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 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合并排序算法</a:t>
            </a:r>
            <a:r>
              <a:rPr lang="en-US" altLang="zh-CN" sz="2900" b="1" dirty="0" err="1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MSort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，调用</a:t>
            </a:r>
            <a:r>
              <a:rPr lang="en-US" altLang="zh-CN" sz="2900" b="1" dirty="0" err="1">
                <a:solidFill>
                  <a:srgbClr val="00B05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MPass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正好</a:t>
            </a:r>
            <a:r>
              <a:rPr lang="zh-CN" altLang="en-US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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log</a:t>
            </a:r>
            <a:r>
              <a:rPr lang="en-US" altLang="zh-CN" sz="2900" b="1" baseline="-25000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2900" b="1" i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solidFill>
                  <a:schemeClr val="tx2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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次，所以算法</a:t>
            </a:r>
            <a:r>
              <a:rPr lang="zh-CN" altLang="en-US" sz="29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总的时间复杂度为</a:t>
            </a:r>
            <a:r>
              <a:rPr lang="en-US" altLang="zh-CN" sz="2900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en-US" altLang="zh-CN" sz="29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900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log</a:t>
            </a:r>
            <a:r>
              <a:rPr lang="en-US" altLang="zh-CN" sz="2900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en-US" altLang="zh-CN" sz="2900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endParaRPr lang="zh-CN" altLang="en-US" sz="2900" b="1" dirty="0">
              <a:solidFill>
                <a:srgbClr val="00206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辅助存储空间：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29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en-US" altLang="zh-CN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归并排序是</a:t>
            </a:r>
            <a:r>
              <a:rPr lang="zh-CN" altLang="en-US" sz="2900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稳定</a:t>
            </a:r>
            <a:r>
              <a:rPr lang="zh-CN" altLang="en-US" sz="29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的排序方法。</a:t>
            </a: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3695594" y="637062"/>
            <a:ext cx="6132512" cy="1246515"/>
          </a:xfrm>
          <a:prstGeom prst="rect">
            <a:avLst/>
          </a:prstGeom>
          <a:noFill/>
          <a:ln w="3175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44000" r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ts val="3000"/>
              </a:lnSpc>
            </a:pPr>
            <a:r>
              <a:rPr lang="zh-CN" alt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如果 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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O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))</a:t>
            </a:r>
            <a:r>
              <a:rPr lang="zh-CN" altLang="en-US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，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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O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))</a:t>
            </a:r>
            <a:r>
              <a:rPr lang="zh-CN" altLang="en-US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，则</a:t>
            </a:r>
            <a:endParaRPr lang="en-US" altLang="zh-CN" sz="2600" b="1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 eaLnBrk="1" hangingPunct="1">
              <a:lnSpc>
                <a:spcPts val="3000"/>
              </a:lnSpc>
            </a:pPr>
            <a:r>
              <a:rPr lang="zh-CN" alt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⑴ 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 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 max{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O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))</a:t>
            </a:r>
            <a:r>
              <a:rPr lang="zh-CN" altLang="en-US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，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O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))}</a:t>
            </a:r>
            <a:endParaRPr lang="en-US" altLang="zh-CN" sz="2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ts val="3000"/>
              </a:lnSpc>
            </a:pPr>
            <a:r>
              <a:rPr lang="zh-CN" alt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⑵ 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 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 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O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)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</a:t>
            </a:r>
            <a:r>
              <a:rPr lang="en-US" altLang="zh-CN" sz="2600" b="1" baseline="-2500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2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zh-CN" sz="2600" b="1" i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sz="2600" b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))</a:t>
            </a:r>
            <a:endParaRPr lang="zh-CN" altLang="en-US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直接箭头连接符 3"/>
          <p:cNvCxnSpPr>
            <a:cxnSpLocks noChangeShapeType="1"/>
          </p:cNvCxnSpPr>
          <p:nvPr/>
        </p:nvCxnSpPr>
        <p:spPr bwMode="auto">
          <a:xfrm flipH="1">
            <a:off x="7239207" y="3524558"/>
            <a:ext cx="2295022" cy="0"/>
          </a:xfrm>
          <a:prstGeom prst="straightConnector1">
            <a:avLst/>
          </a:prstGeom>
          <a:noFill/>
          <a:ln w="34925" algn="ctr">
            <a:solidFill>
              <a:schemeClr val="accent2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直接连接符 6"/>
          <p:cNvCxnSpPr>
            <a:cxnSpLocks noChangeShapeType="1"/>
          </p:cNvCxnSpPr>
          <p:nvPr/>
        </p:nvCxnSpPr>
        <p:spPr bwMode="auto">
          <a:xfrm>
            <a:off x="9533145" y="1883578"/>
            <a:ext cx="2170" cy="1661382"/>
          </a:xfrm>
          <a:prstGeom prst="line">
            <a:avLst/>
          </a:prstGeom>
          <a:noFill/>
          <a:ln w="31750" algn="ctr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" name="组合 7"/>
          <p:cNvGrpSpPr>
            <a:grpSpLocks/>
          </p:cNvGrpSpPr>
          <p:nvPr/>
        </p:nvGrpSpPr>
        <p:grpSpPr bwMode="auto">
          <a:xfrm>
            <a:off x="8254893" y="799005"/>
            <a:ext cx="1573213" cy="3794125"/>
            <a:chOff x="7470430" y="1309445"/>
            <a:chExt cx="1574334" cy="3793705"/>
          </a:xfrm>
        </p:grpSpPr>
        <p:cxnSp>
          <p:nvCxnSpPr>
            <p:cNvPr id="9" name="直接连接符 9"/>
            <p:cNvCxnSpPr>
              <a:cxnSpLocks noChangeShapeType="1"/>
            </p:cNvCxnSpPr>
            <p:nvPr/>
          </p:nvCxnSpPr>
          <p:spPr bwMode="auto">
            <a:xfrm flipH="1">
              <a:off x="7470430" y="5103150"/>
              <a:ext cx="1574334" cy="0"/>
            </a:xfrm>
            <a:prstGeom prst="line">
              <a:avLst/>
            </a:prstGeom>
            <a:noFill/>
            <a:ln w="31750" algn="ctr">
              <a:solidFill>
                <a:srgbClr val="FF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直接连接符 12"/>
            <p:cNvCxnSpPr>
              <a:cxnSpLocks noChangeShapeType="1"/>
            </p:cNvCxnSpPr>
            <p:nvPr/>
          </p:nvCxnSpPr>
          <p:spPr bwMode="auto">
            <a:xfrm>
              <a:off x="9044764" y="1309445"/>
              <a:ext cx="0" cy="3793705"/>
            </a:xfrm>
            <a:prstGeom prst="line">
              <a:avLst/>
            </a:prstGeom>
            <a:noFill/>
            <a:ln w="31750" algn="ctr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179460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97899" y="1052512"/>
            <a:ext cx="10088032" cy="58054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Monotype Sorts" pitchFamily="2" charset="2"/>
              <a:buNone/>
              <a:defRPr/>
            </a:pPr>
            <a:r>
              <a:rPr lang="zh-CN" altLang="en-US" b="1" dirty="0">
                <a:solidFill>
                  <a:srgbClr val="FF0000"/>
                </a:solidFill>
                <a:ea typeface="楷体" panose="02010609060101010101" pitchFamily="49" charset="-122"/>
              </a:rPr>
              <a:t>通过对合并排序算法分析，不难发现它的两个缺点：</a:t>
            </a:r>
            <a:endParaRPr lang="en-US" altLang="zh-CN" b="1" dirty="0">
              <a:solidFill>
                <a:srgbClr val="FF0000"/>
              </a:solidFill>
              <a:ea typeface="楷体" panose="02010609060101010101" pitchFamily="49" charset="-122"/>
            </a:endParaRPr>
          </a:p>
          <a:p>
            <a:pPr marL="514350" indent="-514350" algn="just">
              <a:lnSpc>
                <a:spcPts val="3600"/>
              </a:lnSpc>
              <a:spcBef>
                <a:spcPts val="1800"/>
              </a:spcBef>
              <a:buSzPct val="100000"/>
              <a:buFont typeface="+mj-ea"/>
              <a:buAutoNum type="circleNumDbPlain"/>
              <a:defRPr/>
            </a:pP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当数据集非常小时，比如只有</a:t>
            </a: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个元素，仍然采用分治策略，影响效率。</a:t>
            </a:r>
            <a:endParaRPr lang="en-US" altLang="zh-CN" sz="2900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marL="514350" indent="-514350" algn="just">
              <a:lnSpc>
                <a:spcPts val="3600"/>
              </a:lnSpc>
              <a:spcBef>
                <a:spcPts val="0"/>
              </a:spcBef>
              <a:buSzPct val="100000"/>
              <a:buFont typeface="+mj-ea"/>
              <a:buAutoNum type="circleNumDbPlain"/>
              <a:defRPr/>
            </a:pPr>
            <a:r>
              <a:rPr lang="en-US" altLang="zh-CN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Merge</a:t>
            </a: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算法基于元素移动，当元素比较大时会比较费时。</a:t>
            </a:r>
          </a:p>
          <a:p>
            <a:pPr marL="531813" indent="-531813" algn="just">
              <a:lnSpc>
                <a:spcPts val="3600"/>
              </a:lnSpc>
              <a:spcBef>
                <a:spcPts val="1800"/>
              </a:spcBef>
              <a:buFont typeface="Monotype Sorts" pitchFamily="2" charset="2"/>
              <a:buNone/>
              <a:defRPr/>
            </a:pP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解决</a:t>
            </a:r>
            <a:r>
              <a:rPr lang="zh-CN" altLang="en-US" sz="2900" b="1" dirty="0">
                <a:solidFill>
                  <a:srgbClr val="FF0000"/>
                </a:solidFill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办法：</a:t>
            </a:r>
          </a:p>
          <a:p>
            <a:pPr marL="514350" indent="-514350" algn="just">
              <a:lnSpc>
                <a:spcPts val="3600"/>
              </a:lnSpc>
              <a:spcBef>
                <a:spcPts val="0"/>
              </a:spcBef>
              <a:buSzPct val="100000"/>
              <a:buFont typeface="+mj-ea"/>
              <a:buAutoNum type="circleNumDbPlain"/>
              <a:defRPr/>
            </a:pP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对于非常小的数据集，以及前几次归并操作，调用直接插入排序算法。</a:t>
            </a:r>
            <a:endParaRPr lang="en-US" altLang="zh-CN" sz="2900" b="1" dirty="0">
              <a:latin typeface="Times New Roman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marL="514350" indent="-514350" algn="just">
              <a:lnSpc>
                <a:spcPts val="3600"/>
              </a:lnSpc>
              <a:spcBef>
                <a:spcPts val="0"/>
              </a:spcBef>
              <a:buSzPct val="100000"/>
              <a:buFont typeface="+mj-ea"/>
              <a:buAutoNum type="circleNumDbPlain"/>
              <a:defRPr/>
            </a:pPr>
            <a:r>
              <a:rPr lang="zh-CN" altLang="en-US" sz="2900" b="1" dirty="0">
                <a:latin typeface="Times New Roman" pitchFamily="18" charset="0"/>
                <a:ea typeface="楷体" panose="02010609060101010101" pitchFamily="49" charset="-122"/>
                <a:cs typeface="Times New Roman" pitchFamily="18" charset="0"/>
              </a:rPr>
              <a:t>将数组存储改为链接存储，这样记录移动就变为指针移动了。</a:t>
            </a:r>
          </a:p>
        </p:txBody>
      </p:sp>
    </p:spTree>
    <p:extLst>
      <p:ext uri="{BB962C8B-B14F-4D97-AF65-F5344CB8AC3E}">
        <p14:creationId xmlns:p14="http://schemas.microsoft.com/office/powerpoint/2010/main" val="1332592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4069453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各种内排序方法的比较</a:t>
            </a:r>
          </a:p>
        </p:txBody>
      </p:sp>
      <p:grpSp>
        <p:nvGrpSpPr>
          <p:cNvPr id="4" name="Group 60"/>
          <p:cNvGrpSpPr>
            <a:grpSpLocks/>
          </p:cNvGrpSpPr>
          <p:nvPr/>
        </p:nvGrpSpPr>
        <p:grpSpPr bwMode="auto">
          <a:xfrm>
            <a:off x="1097899" y="1141280"/>
            <a:ext cx="10280537" cy="4710379"/>
            <a:chOff x="0" y="0"/>
            <a:chExt cx="6145" cy="3745"/>
          </a:xfrm>
        </p:grpSpPr>
        <p:sp>
          <p:nvSpPr>
            <p:cNvPr id="5" name="Text Box 4"/>
            <p:cNvSpPr>
              <a:spLocks noChangeArrowheads="1"/>
            </p:cNvSpPr>
            <p:nvPr/>
          </p:nvSpPr>
          <p:spPr bwMode="auto">
            <a:xfrm>
              <a:off x="97" y="4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排序方法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6" name="Text Box 5"/>
            <p:cNvSpPr>
              <a:spLocks noChangeArrowheads="1"/>
            </p:cNvSpPr>
            <p:nvPr/>
          </p:nvSpPr>
          <p:spPr bwMode="auto">
            <a:xfrm>
              <a:off x="1057" y="4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最好时间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7" name="Text Box 6"/>
            <p:cNvSpPr>
              <a:spLocks noChangeArrowheads="1"/>
            </p:cNvSpPr>
            <p:nvPr/>
          </p:nvSpPr>
          <p:spPr bwMode="auto">
            <a:xfrm>
              <a:off x="2062" y="4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平均时间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8" name="Text Box 7"/>
            <p:cNvSpPr>
              <a:spLocks noChangeArrowheads="1"/>
            </p:cNvSpPr>
            <p:nvPr/>
          </p:nvSpPr>
          <p:spPr bwMode="auto">
            <a:xfrm>
              <a:off x="3073" y="4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最坏时间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9" name="Text Box 8"/>
            <p:cNvSpPr>
              <a:spLocks noChangeArrowheads="1"/>
            </p:cNvSpPr>
            <p:nvPr/>
          </p:nvSpPr>
          <p:spPr bwMode="auto">
            <a:xfrm>
              <a:off x="4993" y="48"/>
              <a:ext cx="1152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稳定性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0" name="Text Box 9"/>
            <p:cNvSpPr>
              <a:spLocks noChangeArrowheads="1"/>
            </p:cNvSpPr>
            <p:nvPr/>
          </p:nvSpPr>
          <p:spPr bwMode="auto">
            <a:xfrm>
              <a:off x="4033" y="4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辅助空间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1" name="Text Box 10"/>
            <p:cNvSpPr>
              <a:spLocks noChangeArrowheads="1"/>
            </p:cNvSpPr>
            <p:nvPr/>
          </p:nvSpPr>
          <p:spPr bwMode="auto">
            <a:xfrm>
              <a:off x="0" y="1440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直接选择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2" name="Text Box 11"/>
            <p:cNvSpPr>
              <a:spLocks noChangeArrowheads="1"/>
            </p:cNvSpPr>
            <p:nvPr/>
          </p:nvSpPr>
          <p:spPr bwMode="auto">
            <a:xfrm>
              <a:off x="1057" y="1440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</a:t>
              </a:r>
              <a:r>
                <a:rPr lang="en-US" altLang="zh-CN" sz="2800" b="1" baseline="30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3" name="Text Box 12"/>
            <p:cNvSpPr>
              <a:spLocks noChangeArrowheads="1"/>
            </p:cNvSpPr>
            <p:nvPr/>
          </p:nvSpPr>
          <p:spPr bwMode="auto">
            <a:xfrm>
              <a:off x="2017" y="1440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</a:t>
              </a:r>
              <a:r>
                <a:rPr lang="en-US" altLang="zh-CN" sz="2800" b="1" baseline="30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4" name="Text Box 13"/>
            <p:cNvSpPr>
              <a:spLocks noChangeArrowheads="1"/>
            </p:cNvSpPr>
            <p:nvPr/>
          </p:nvSpPr>
          <p:spPr bwMode="auto">
            <a:xfrm>
              <a:off x="2977" y="1440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</a:t>
              </a:r>
              <a:r>
                <a:rPr lang="en-US" altLang="zh-CN" sz="2800" b="1" baseline="30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5" name="Text Box 14"/>
            <p:cNvSpPr>
              <a:spLocks noChangeArrowheads="1"/>
            </p:cNvSpPr>
            <p:nvPr/>
          </p:nvSpPr>
          <p:spPr bwMode="auto">
            <a:xfrm>
              <a:off x="4978" y="1440"/>
              <a:ext cx="787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不稳定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6" name="Text Box 15"/>
            <p:cNvSpPr>
              <a:spLocks noChangeArrowheads="1"/>
            </p:cNvSpPr>
            <p:nvPr/>
          </p:nvSpPr>
          <p:spPr bwMode="auto">
            <a:xfrm>
              <a:off x="3937" y="1440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O(1)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7" name="Text Box 16"/>
            <p:cNvSpPr>
              <a:spLocks noChangeArrowheads="1"/>
            </p:cNvSpPr>
            <p:nvPr/>
          </p:nvSpPr>
          <p:spPr bwMode="auto">
            <a:xfrm>
              <a:off x="0" y="1824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希尔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8" name="Text Box 17"/>
            <p:cNvSpPr>
              <a:spLocks noChangeArrowheads="1"/>
            </p:cNvSpPr>
            <p:nvPr/>
          </p:nvSpPr>
          <p:spPr bwMode="auto">
            <a:xfrm>
              <a:off x="1057" y="1824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19" name="Text Box 18"/>
            <p:cNvSpPr>
              <a:spLocks noChangeArrowheads="1"/>
            </p:cNvSpPr>
            <p:nvPr/>
          </p:nvSpPr>
          <p:spPr bwMode="auto">
            <a:xfrm>
              <a:off x="2017" y="1872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</a:t>
              </a:r>
              <a:r>
                <a:rPr lang="en-US" altLang="zh-CN" sz="2800" b="1" baseline="30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1.25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0" name="Text Box 19"/>
            <p:cNvSpPr>
              <a:spLocks noChangeArrowheads="1"/>
            </p:cNvSpPr>
            <p:nvPr/>
          </p:nvSpPr>
          <p:spPr bwMode="auto">
            <a:xfrm>
              <a:off x="2977" y="1824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1" name="Text Box 20"/>
            <p:cNvSpPr>
              <a:spLocks noChangeArrowheads="1"/>
            </p:cNvSpPr>
            <p:nvPr/>
          </p:nvSpPr>
          <p:spPr bwMode="auto">
            <a:xfrm>
              <a:off x="4945" y="1824"/>
              <a:ext cx="912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不稳定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2" name="Text Box 21"/>
            <p:cNvSpPr>
              <a:spLocks noChangeArrowheads="1"/>
            </p:cNvSpPr>
            <p:nvPr/>
          </p:nvSpPr>
          <p:spPr bwMode="auto">
            <a:xfrm>
              <a:off x="3937" y="1872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O(1)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3" name="Text Box 22"/>
            <p:cNvSpPr>
              <a:spLocks noChangeArrowheads="1"/>
            </p:cNvSpPr>
            <p:nvPr/>
          </p:nvSpPr>
          <p:spPr bwMode="auto">
            <a:xfrm>
              <a:off x="97" y="52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直接插入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4" name="Text Box 23"/>
            <p:cNvSpPr>
              <a:spLocks noChangeArrowheads="1"/>
            </p:cNvSpPr>
            <p:nvPr/>
          </p:nvSpPr>
          <p:spPr bwMode="auto">
            <a:xfrm>
              <a:off x="1057" y="52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5" name="Text Box 24"/>
            <p:cNvSpPr>
              <a:spLocks noChangeArrowheads="1"/>
            </p:cNvSpPr>
            <p:nvPr/>
          </p:nvSpPr>
          <p:spPr bwMode="auto">
            <a:xfrm>
              <a:off x="2017" y="52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</a:t>
              </a:r>
              <a:r>
                <a:rPr lang="en-US" altLang="zh-CN" sz="2800" b="1" baseline="30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6" name="Text Box 25"/>
            <p:cNvSpPr>
              <a:spLocks noChangeArrowheads="1"/>
            </p:cNvSpPr>
            <p:nvPr/>
          </p:nvSpPr>
          <p:spPr bwMode="auto">
            <a:xfrm>
              <a:off x="2977" y="52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</a:t>
              </a:r>
              <a:r>
                <a:rPr lang="en-US" altLang="zh-CN" sz="2800" b="1" baseline="30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7" name="Text Box 26"/>
            <p:cNvSpPr>
              <a:spLocks noChangeArrowheads="1"/>
            </p:cNvSpPr>
            <p:nvPr/>
          </p:nvSpPr>
          <p:spPr bwMode="auto">
            <a:xfrm>
              <a:off x="5041" y="528"/>
              <a:ext cx="672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稳定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8" name="Text Box 27"/>
            <p:cNvSpPr>
              <a:spLocks noChangeArrowheads="1"/>
            </p:cNvSpPr>
            <p:nvPr/>
          </p:nvSpPr>
          <p:spPr bwMode="auto">
            <a:xfrm>
              <a:off x="3937" y="52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O(1)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29" name="Text Box 28"/>
            <p:cNvSpPr>
              <a:spLocks noChangeArrowheads="1"/>
            </p:cNvSpPr>
            <p:nvPr/>
          </p:nvSpPr>
          <p:spPr bwMode="auto">
            <a:xfrm>
              <a:off x="97" y="100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 冒泡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0" name="Text Box 29"/>
            <p:cNvSpPr>
              <a:spLocks noChangeArrowheads="1"/>
            </p:cNvSpPr>
            <p:nvPr/>
          </p:nvSpPr>
          <p:spPr bwMode="auto">
            <a:xfrm>
              <a:off x="1057" y="100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1" name="Text Box 30"/>
            <p:cNvSpPr>
              <a:spLocks noChangeArrowheads="1"/>
            </p:cNvSpPr>
            <p:nvPr/>
          </p:nvSpPr>
          <p:spPr bwMode="auto">
            <a:xfrm>
              <a:off x="2017" y="100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</a:t>
              </a:r>
              <a:r>
                <a:rPr lang="en-US" altLang="zh-CN" sz="2800" b="1" baseline="30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2" name="Text Box 31"/>
            <p:cNvSpPr>
              <a:spLocks noChangeArrowheads="1"/>
            </p:cNvSpPr>
            <p:nvPr/>
          </p:nvSpPr>
          <p:spPr bwMode="auto">
            <a:xfrm>
              <a:off x="2977" y="100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</a:t>
              </a:r>
              <a:r>
                <a:rPr lang="en-US" altLang="zh-CN" sz="2800" b="1" baseline="30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3" name="Text Box 32"/>
            <p:cNvSpPr>
              <a:spLocks noChangeArrowheads="1"/>
            </p:cNvSpPr>
            <p:nvPr/>
          </p:nvSpPr>
          <p:spPr bwMode="auto">
            <a:xfrm>
              <a:off x="4945" y="1008"/>
              <a:ext cx="912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稳定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4" name="Text Box 33"/>
            <p:cNvSpPr>
              <a:spLocks noChangeArrowheads="1"/>
            </p:cNvSpPr>
            <p:nvPr/>
          </p:nvSpPr>
          <p:spPr bwMode="auto">
            <a:xfrm>
              <a:off x="3937" y="100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O(1)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5" name="Text Box 34"/>
            <p:cNvSpPr>
              <a:spLocks noChangeArrowheads="1"/>
            </p:cNvSpPr>
            <p:nvPr/>
          </p:nvSpPr>
          <p:spPr bwMode="auto">
            <a:xfrm>
              <a:off x="0" y="2256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快速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6" name="Text Box 35"/>
            <p:cNvSpPr>
              <a:spLocks noChangeArrowheads="1"/>
            </p:cNvSpPr>
            <p:nvPr/>
          </p:nvSpPr>
          <p:spPr bwMode="auto">
            <a:xfrm>
              <a:off x="1057" y="2256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O(nlog</a:t>
              </a:r>
              <a:r>
                <a:rPr lang="en-US" altLang="zh-CN" sz="2800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7" name="Text Box 36"/>
            <p:cNvSpPr>
              <a:spLocks noChangeArrowheads="1"/>
            </p:cNvSpPr>
            <p:nvPr/>
          </p:nvSpPr>
          <p:spPr bwMode="auto">
            <a:xfrm>
              <a:off x="2017" y="2256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O(nlog</a:t>
              </a:r>
              <a:r>
                <a:rPr lang="en-US" altLang="zh-CN" sz="2800" b="1" baseline="-25000" dirty="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 dirty="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n)</a:t>
              </a:r>
              <a:endParaRPr lang="zh-CN" altLang="en-US" dirty="0">
                <a:ea typeface="楷体" panose="02010609060101010101" pitchFamily="49" charset="-122"/>
              </a:endParaRPr>
            </a:p>
          </p:txBody>
        </p:sp>
        <p:sp>
          <p:nvSpPr>
            <p:cNvPr id="38" name="Text Box 37"/>
            <p:cNvSpPr>
              <a:spLocks noChangeArrowheads="1"/>
            </p:cNvSpPr>
            <p:nvPr/>
          </p:nvSpPr>
          <p:spPr bwMode="auto">
            <a:xfrm>
              <a:off x="2977" y="2256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</a:t>
              </a:r>
              <a:r>
                <a:rPr lang="en-US" altLang="zh-CN" sz="2800" b="1" baseline="30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39" name="Text Box 38"/>
            <p:cNvSpPr>
              <a:spLocks noChangeArrowheads="1"/>
            </p:cNvSpPr>
            <p:nvPr/>
          </p:nvSpPr>
          <p:spPr bwMode="auto">
            <a:xfrm>
              <a:off x="4945" y="2256"/>
              <a:ext cx="912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不稳定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0" name="Text Box 39"/>
            <p:cNvSpPr>
              <a:spLocks noChangeArrowheads="1"/>
            </p:cNvSpPr>
            <p:nvPr/>
          </p:nvSpPr>
          <p:spPr bwMode="auto">
            <a:xfrm>
              <a:off x="3937" y="2256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O(log</a:t>
              </a:r>
              <a:r>
                <a:rPr lang="en-US" altLang="zh-CN" sz="2800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1" name="Text Box 40"/>
            <p:cNvSpPr>
              <a:spLocks noChangeArrowheads="1"/>
            </p:cNvSpPr>
            <p:nvPr/>
          </p:nvSpPr>
          <p:spPr bwMode="auto">
            <a:xfrm>
              <a:off x="0" y="268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堆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2" name="Text Box 41"/>
            <p:cNvSpPr>
              <a:spLocks noChangeArrowheads="1"/>
            </p:cNvSpPr>
            <p:nvPr/>
          </p:nvSpPr>
          <p:spPr bwMode="auto">
            <a:xfrm>
              <a:off x="1057" y="268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O(nlog</a:t>
              </a:r>
              <a:r>
                <a:rPr lang="en-US" altLang="zh-CN" sz="2800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3" name="Text Box 42"/>
            <p:cNvSpPr>
              <a:spLocks noChangeArrowheads="1"/>
            </p:cNvSpPr>
            <p:nvPr/>
          </p:nvSpPr>
          <p:spPr bwMode="auto">
            <a:xfrm>
              <a:off x="2017" y="268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O(nlog</a:t>
              </a:r>
              <a:r>
                <a:rPr lang="en-US" altLang="zh-CN" sz="2800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4" name="Text Box 43"/>
            <p:cNvSpPr>
              <a:spLocks noChangeArrowheads="1"/>
            </p:cNvSpPr>
            <p:nvPr/>
          </p:nvSpPr>
          <p:spPr bwMode="auto">
            <a:xfrm>
              <a:off x="2977" y="268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O(nlog</a:t>
              </a:r>
              <a:r>
                <a:rPr lang="en-US" altLang="zh-CN" sz="2800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5" name="Text Box 44"/>
            <p:cNvSpPr>
              <a:spLocks noChangeArrowheads="1"/>
            </p:cNvSpPr>
            <p:nvPr/>
          </p:nvSpPr>
          <p:spPr bwMode="auto">
            <a:xfrm>
              <a:off x="4945" y="2688"/>
              <a:ext cx="912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不稳定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6" name="Text Box 45"/>
            <p:cNvSpPr>
              <a:spLocks noChangeArrowheads="1"/>
            </p:cNvSpPr>
            <p:nvPr/>
          </p:nvSpPr>
          <p:spPr bwMode="auto">
            <a:xfrm>
              <a:off x="3937" y="268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O(1)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7" name="Text Box 46"/>
            <p:cNvSpPr>
              <a:spLocks noChangeArrowheads="1"/>
            </p:cNvSpPr>
            <p:nvPr/>
          </p:nvSpPr>
          <p:spPr bwMode="auto">
            <a:xfrm>
              <a:off x="0" y="316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归并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8" name="Text Box 47"/>
            <p:cNvSpPr>
              <a:spLocks noChangeArrowheads="1"/>
            </p:cNvSpPr>
            <p:nvPr/>
          </p:nvSpPr>
          <p:spPr bwMode="auto">
            <a:xfrm>
              <a:off x="1057" y="316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O(nlog</a:t>
              </a:r>
              <a:r>
                <a:rPr lang="en-US" altLang="zh-CN" sz="2800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49" name="Text Box 48"/>
            <p:cNvSpPr>
              <a:spLocks noChangeArrowheads="1"/>
            </p:cNvSpPr>
            <p:nvPr/>
          </p:nvSpPr>
          <p:spPr bwMode="auto">
            <a:xfrm>
              <a:off x="2017" y="316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O(nlog</a:t>
              </a:r>
              <a:r>
                <a:rPr lang="en-US" altLang="zh-CN" sz="2800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50" name="Text Box 49"/>
            <p:cNvSpPr>
              <a:spLocks noChangeArrowheads="1"/>
            </p:cNvSpPr>
            <p:nvPr/>
          </p:nvSpPr>
          <p:spPr bwMode="auto">
            <a:xfrm>
              <a:off x="2977" y="316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O(nlog</a:t>
              </a:r>
              <a:r>
                <a:rPr lang="en-US" altLang="zh-CN" sz="2800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2</a:t>
              </a: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51" name="Text Box 50"/>
            <p:cNvSpPr>
              <a:spLocks noChangeArrowheads="1"/>
            </p:cNvSpPr>
            <p:nvPr/>
          </p:nvSpPr>
          <p:spPr bwMode="auto">
            <a:xfrm>
              <a:off x="4945" y="3168"/>
              <a:ext cx="912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800" b="1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幼圆" panose="02010509060101010101" pitchFamily="49" charset="-122"/>
                </a:rPr>
                <a:t>稳定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52" name="Text Box 51"/>
            <p:cNvSpPr>
              <a:spLocks noChangeArrowheads="1"/>
            </p:cNvSpPr>
            <p:nvPr/>
          </p:nvSpPr>
          <p:spPr bwMode="auto">
            <a:xfrm>
              <a:off x="3937" y="3168"/>
              <a:ext cx="1200" cy="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b="1">
                  <a:solidFill>
                    <a:srgbClr val="00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sym typeface="Times New Roman" panose="02020603050405020304" pitchFamily="18" charset="0"/>
                </a:rPr>
                <a:t>O(n)</a:t>
              </a:r>
              <a:endParaRPr lang="zh-CN" altLang="en-US">
                <a:ea typeface="楷体" panose="02010609060101010101" pitchFamily="49" charset="-122"/>
              </a:endParaRPr>
            </a:p>
          </p:txBody>
        </p:sp>
        <p:sp>
          <p:nvSpPr>
            <p:cNvPr id="53" name="Line 52"/>
            <p:cNvSpPr>
              <a:spLocks noChangeShapeType="1"/>
            </p:cNvSpPr>
            <p:nvPr/>
          </p:nvSpPr>
          <p:spPr bwMode="auto">
            <a:xfrm>
              <a:off x="1105" y="0"/>
              <a:ext cx="1" cy="3744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54" name="Line 53"/>
            <p:cNvSpPr>
              <a:spLocks noChangeShapeType="1"/>
            </p:cNvSpPr>
            <p:nvPr/>
          </p:nvSpPr>
          <p:spPr bwMode="auto">
            <a:xfrm>
              <a:off x="97" y="480"/>
              <a:ext cx="5760" cy="1"/>
            </a:xfrm>
            <a:prstGeom prst="line">
              <a:avLst/>
            </a:prstGeom>
            <a:noFill/>
            <a:ln w="31750" cmpd="sng">
              <a:solidFill>
                <a:schemeClr val="tx1"/>
              </a:solidFill>
              <a:prstDash val="sys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55" name="Line 54"/>
            <p:cNvSpPr>
              <a:spLocks noChangeShapeType="1"/>
            </p:cNvSpPr>
            <p:nvPr/>
          </p:nvSpPr>
          <p:spPr bwMode="auto">
            <a:xfrm>
              <a:off x="97" y="0"/>
              <a:ext cx="5760" cy="1"/>
            </a:xfrm>
            <a:prstGeom prst="line">
              <a:avLst/>
            </a:prstGeom>
            <a:noFill/>
            <a:ln w="31750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56" name="Line 55"/>
            <p:cNvSpPr>
              <a:spLocks noChangeShapeType="1"/>
            </p:cNvSpPr>
            <p:nvPr/>
          </p:nvSpPr>
          <p:spPr bwMode="auto">
            <a:xfrm>
              <a:off x="97" y="3744"/>
              <a:ext cx="5760" cy="1"/>
            </a:xfrm>
            <a:prstGeom prst="line">
              <a:avLst/>
            </a:prstGeom>
            <a:noFill/>
            <a:ln w="31750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57" name="Line 56"/>
            <p:cNvSpPr>
              <a:spLocks noChangeShapeType="1"/>
            </p:cNvSpPr>
            <p:nvPr/>
          </p:nvSpPr>
          <p:spPr bwMode="auto">
            <a:xfrm>
              <a:off x="2113" y="0"/>
              <a:ext cx="1" cy="3744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58" name="Line 57"/>
            <p:cNvSpPr>
              <a:spLocks noChangeShapeType="1"/>
            </p:cNvSpPr>
            <p:nvPr/>
          </p:nvSpPr>
          <p:spPr bwMode="auto">
            <a:xfrm>
              <a:off x="3073" y="0"/>
              <a:ext cx="1" cy="3744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59" name="Line 58"/>
            <p:cNvSpPr>
              <a:spLocks noChangeShapeType="1"/>
            </p:cNvSpPr>
            <p:nvPr/>
          </p:nvSpPr>
          <p:spPr bwMode="auto">
            <a:xfrm>
              <a:off x="4081" y="0"/>
              <a:ext cx="1" cy="3744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  <p:sp>
          <p:nvSpPr>
            <p:cNvPr id="60" name="Line 59"/>
            <p:cNvSpPr>
              <a:spLocks noChangeShapeType="1"/>
            </p:cNvSpPr>
            <p:nvPr/>
          </p:nvSpPr>
          <p:spPr bwMode="auto">
            <a:xfrm>
              <a:off x="4993" y="0"/>
              <a:ext cx="1" cy="3744"/>
            </a:xfrm>
            <a:prstGeom prst="line">
              <a:avLst/>
            </a:prstGeom>
            <a:noFill/>
            <a:ln w="28575" cap="sq" cmpd="sng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zh-CN">
                <a:solidFill>
                  <a:srgbClr val="000000"/>
                </a:solidFill>
                <a:ea typeface="楷体" panose="02010609060101010101" pitchFamily="49" charset="-122"/>
                <a:sym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00381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排序下界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189491" y="1122374"/>
            <a:ext cx="10120193" cy="6008688"/>
          </a:xfrm>
          <a:prstGeom prst="rect">
            <a:avLst/>
          </a:prstGeom>
          <a:noFill/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下界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：如果一个领域问题的输入规模为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n，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则“该领域问题的算法的时间复杂性下界为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L(n)”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含义是：不存在解该领域问题的算法，它的时间复杂性小于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L(n) .</a:t>
            </a:r>
            <a:r>
              <a:rPr lang="en-US" altLang="zh-CN" sz="3200" b="1" dirty="0">
                <a:solidFill>
                  <a:srgbClr val="FFFF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  <a:endParaRPr lang="zh-CN" altLang="en-US" sz="3200" b="1" dirty="0">
              <a:solidFill>
                <a:srgbClr val="FFFF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宋体" panose="02010600030101010101" pitchFamily="2" charset="-122"/>
              </a:rPr>
              <a:t>排序下界</a:t>
            </a:r>
            <a:r>
              <a:rPr lang="en-US" altLang="zh-CN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宋体" panose="02010600030101010101" pitchFamily="2" charset="-122"/>
              </a:rPr>
              <a:t>: </a:t>
            </a:r>
            <a:r>
              <a:rPr lang="en-US" altLang="zh-CN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O(nlog</a:t>
            </a:r>
            <a:r>
              <a:rPr lang="en-US" altLang="zh-CN" sz="3200" b="1" baseline="-25000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lang="en-US" altLang="zh-CN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n)</a:t>
            </a:r>
            <a:endParaRPr lang="zh-CN" altLang="en-US" sz="3200" b="1" dirty="0">
              <a:solidFill>
                <a:srgbClr val="CC3300"/>
              </a:solidFill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任何基于关键词比较的排序算法，其关键词比较次数</a:t>
            </a:r>
            <a:r>
              <a:rPr lang="zh-CN" altLang="en-US" sz="32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至少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为 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nlog</a:t>
            </a:r>
            <a:r>
              <a:rPr lang="en-US" altLang="zh-CN" sz="3200" b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2</a:t>
            </a:r>
            <a:r>
              <a:rPr lang="en-US" altLang="zh-CN" sz="32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n</a:t>
            </a:r>
            <a:r>
              <a:rPr lang="zh-CN" altLang="en-US" sz="3200" b="1" dirty="0">
                <a:latin typeface="Times New Roman" panose="02020603050405020304" pitchFamily="18" charset="0"/>
                <a:ea typeface="楷体" panose="02010609060101010101" pitchFamily="49" charset="-122"/>
                <a:sym typeface="宋体" panose="02010600030101010101" pitchFamily="2" charset="-122"/>
              </a:rPr>
              <a:t>。</a:t>
            </a:r>
            <a:endParaRPr lang="zh-CN" altLang="en-US" sz="3200" b="1" dirty="0">
              <a:latin typeface="Times New Roman" panose="02020603050405020304" pitchFamily="18" charset="0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261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插入排序</a:t>
            </a:r>
          </a:p>
        </p:txBody>
      </p:sp>
      <p:sp>
        <p:nvSpPr>
          <p:cNvPr id="3" name="Text Box 3"/>
          <p:cNvSpPr>
            <a:spLocks noChangeArrowheads="1"/>
          </p:cNvSpPr>
          <p:nvPr/>
        </p:nvSpPr>
        <p:spPr bwMode="auto">
          <a:xfrm>
            <a:off x="1782464" y="3211763"/>
            <a:ext cx="8083550" cy="237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例：</a:t>
            </a:r>
            <a:endParaRPr lang="en-US" altLang="zh-CN" sz="2800" b="1" dirty="0">
              <a:solidFill>
                <a:srgbClr val="000000"/>
              </a:solidFill>
              <a:latin typeface="Times New Roman" panose="02020603050405020304" pitchFamily="18" charset="0"/>
              <a:ea typeface="楷体" panose="02010609060101010101" pitchFamily="49" charset="-122"/>
              <a:sym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原有序表：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(9   15    23   28  37) </a:t>
            </a:r>
            <a:r>
              <a:rPr lang="en-US" altLang="zh-CN" sz="28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20</a:t>
            </a:r>
            <a:endParaRPr lang="zh-CN" altLang="en-US" sz="2800" b="1" dirty="0">
              <a:solidFill>
                <a:srgbClr val="CC3300"/>
              </a:solidFill>
              <a:latin typeface="Times New Roman" panose="02020603050405020304" pitchFamily="18" charset="0"/>
              <a:ea typeface="楷体" panose="02010609060101010101" pitchFamily="49" charset="-122"/>
              <a:sym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找插入位置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 : (9   15 </a:t>
            </a:r>
            <a:r>
              <a:rPr lang="en-US" altLang="zh-CN" sz="2800" b="1" dirty="0">
                <a:solidFill>
                  <a:srgbClr val="3333FF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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 23   28   37) </a:t>
            </a:r>
            <a:r>
              <a:rPr lang="en-US" altLang="zh-CN" sz="28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20</a:t>
            </a:r>
            <a:endParaRPr lang="zh-CN" altLang="en-US" sz="2800" b="1" dirty="0">
              <a:solidFill>
                <a:srgbClr val="CC3300"/>
              </a:solidFill>
              <a:latin typeface="Times New Roman" panose="02020603050405020304" pitchFamily="18" charset="0"/>
              <a:ea typeface="楷体" panose="02010609060101010101" pitchFamily="49" charset="-122"/>
              <a:sym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ct val="20000"/>
              </a:spcBef>
            </a:pP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新有序表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:  </a:t>
            </a:r>
            <a:r>
              <a:rPr lang="en-US" altLang="zh-CN" sz="28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(9   15   20    23   28  37)</a:t>
            </a:r>
          </a:p>
        </p:txBody>
      </p:sp>
      <p:sp>
        <p:nvSpPr>
          <p:cNvPr id="4" name="Text Box 4"/>
          <p:cNvSpPr>
            <a:spLocks noChangeArrowheads="1"/>
          </p:cNvSpPr>
          <p:nvPr/>
        </p:nvSpPr>
        <p:spPr bwMode="auto">
          <a:xfrm>
            <a:off x="675678" y="1528329"/>
            <a:ext cx="10297122" cy="1438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ts val="3500"/>
              </a:lnSpc>
              <a:spcBef>
                <a:spcPts val="1800"/>
              </a:spcBef>
            </a:pPr>
            <a:r>
              <a:rPr lang="zh-CN" altLang="en-US" sz="2800" b="1" dirty="0">
                <a:solidFill>
                  <a:srgbClr val="3333FF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插入排序思想</a:t>
            </a:r>
          </a:p>
          <a:p>
            <a:pPr algn="just">
              <a:lnSpc>
                <a:spcPts val="3500"/>
              </a:lnSpc>
            </a:pP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将一个记录插入到已排好序的</a:t>
            </a:r>
            <a:r>
              <a:rPr lang="zh-CN" altLang="en-US" sz="2800" b="1" dirty="0">
                <a:solidFill>
                  <a:srgbClr val="CC33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有序表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楷体" panose="02010609060101010101" pitchFamily="49" charset="-122"/>
                <a:sym typeface="Times New Roman" panose="02020603050405020304" pitchFamily="18" charset="0"/>
              </a:rPr>
              <a:t>中，从而得到一个新的记录个数增一的有序表。</a:t>
            </a:r>
            <a:endParaRPr lang="zh-CN" altLang="en-US" sz="2800" dirty="0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793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utoUpdateAnimBg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193400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分布排序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1010653" y="1296617"/>
            <a:ext cx="9542761" cy="5508625"/>
          </a:xfrm>
          <a:prstGeom prst="rect">
            <a:avLst/>
          </a:prstGeom>
          <a:noFill/>
          <a:ln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buClr>
                <a:schemeClr val="hlink"/>
              </a:buClr>
              <a:buFont typeface="Wingdings" panose="05000000000000000000" pitchFamily="2" charset="2"/>
              <a:buChar char="²"/>
            </a:pPr>
            <a:r>
              <a:rPr lang="zh-CN" altLang="en-US" sz="3200" b="1" dirty="0">
                <a:ea typeface="楷体" panose="02010609060101010101" pitchFamily="49" charset="-122"/>
              </a:rPr>
              <a:t>当预先知道待排序关键词的一些知识时，比如其分布范围，就能构造出非基于关键词比较的排序算法，而且有些算法能在</a:t>
            </a:r>
            <a:r>
              <a:rPr lang="zh-CN" altLang="en-US" sz="3200" b="1" u="sng" dirty="0">
                <a:solidFill>
                  <a:srgbClr val="CC3300"/>
                </a:solidFill>
                <a:ea typeface="楷体" panose="02010609060101010101" pitchFamily="49" charset="-122"/>
              </a:rPr>
              <a:t>最坏情况下达到线性时间</a:t>
            </a:r>
            <a:r>
              <a:rPr lang="zh-CN" altLang="en-US" sz="3200" b="1" dirty="0">
                <a:ea typeface="楷体" panose="02010609060101010101" pitchFamily="49" charset="-122"/>
              </a:rPr>
              <a:t>。</a:t>
            </a:r>
          </a:p>
          <a:p>
            <a:pPr marL="0" indent="0" algn="just">
              <a:lnSpc>
                <a:spcPct val="100000"/>
              </a:lnSpc>
              <a:buClr>
                <a:schemeClr val="hlink"/>
              </a:buClr>
              <a:buFont typeface="Wingdings" panose="05000000000000000000" pitchFamily="2" charset="2"/>
              <a:buChar char=""/>
            </a:pPr>
            <a:r>
              <a:rPr lang="zh-CN" altLang="en-US" sz="3200" b="1" dirty="0">
                <a:ea typeface="楷体" panose="02010609060101010101" pitchFamily="49" charset="-122"/>
              </a:rPr>
              <a:t>如扑克牌的排序、英文单词的排序等，可采用基于关键词的数字性质的</a:t>
            </a:r>
            <a:r>
              <a:rPr lang="zh-CN" altLang="en-US" sz="3200" b="1" dirty="0">
                <a:solidFill>
                  <a:schemeClr val="tx2"/>
                </a:solidFill>
                <a:ea typeface="楷体" panose="02010609060101010101" pitchFamily="49" charset="-122"/>
              </a:rPr>
              <a:t>分“</a:t>
            </a:r>
            <a:r>
              <a:rPr lang="zh-CN" altLang="en-US" sz="3200" b="1" u="sng" dirty="0">
                <a:solidFill>
                  <a:schemeClr val="tx2"/>
                </a:solidFill>
                <a:ea typeface="楷体" panose="02010609060101010101" pitchFamily="49" charset="-122"/>
              </a:rPr>
              <a:t>桶</a:t>
            </a:r>
            <a:r>
              <a:rPr lang="zh-CN" altLang="en-US" sz="3200" b="1" dirty="0">
                <a:solidFill>
                  <a:schemeClr val="tx2"/>
                </a:solidFill>
                <a:ea typeface="楷体" panose="02010609060101010101" pitchFamily="49" charset="-122"/>
              </a:rPr>
              <a:t>”</a:t>
            </a:r>
            <a:r>
              <a:rPr lang="zh-CN" altLang="en-US" sz="3200" b="1" dirty="0">
                <a:ea typeface="楷体" panose="02010609060101010101" pitchFamily="49" charset="-122"/>
              </a:rPr>
              <a:t>排序方法。 </a:t>
            </a:r>
          </a:p>
          <a:p>
            <a:pPr marL="0" indent="0" algn="just">
              <a:lnSpc>
                <a:spcPct val="100000"/>
              </a:lnSpc>
              <a:buClr>
                <a:schemeClr val="hlink"/>
              </a:buClr>
              <a:buFont typeface="Wingdings" panose="05000000000000000000" pitchFamily="2" charset="2"/>
              <a:buChar char=""/>
            </a:pPr>
            <a:r>
              <a:rPr lang="zh-CN" altLang="en-US" sz="3200" b="1" dirty="0">
                <a:ea typeface="楷体" panose="02010609060101010101" pitchFamily="49" charset="-122"/>
              </a:rPr>
              <a:t>“桶”个数的选择是根据关键词的数字性质，而且“桶”的个数将直接影响排序算法的效率。</a:t>
            </a:r>
          </a:p>
          <a:p>
            <a:pPr marL="0" indent="0" algn="just">
              <a:lnSpc>
                <a:spcPct val="100000"/>
              </a:lnSpc>
              <a:buClr>
                <a:schemeClr val="hlink"/>
              </a:buClr>
              <a:buFont typeface="Wingdings" panose="05000000000000000000" pitchFamily="2" charset="2"/>
              <a:buChar char=""/>
            </a:pPr>
            <a:r>
              <a:rPr lang="zh-CN" altLang="en-US" sz="3200" b="1" dirty="0">
                <a:ea typeface="楷体" panose="02010609060101010101" pitchFamily="49" charset="-122"/>
              </a:rPr>
              <a:t>两种分布排序：</a:t>
            </a:r>
            <a:r>
              <a:rPr lang="zh-CN" altLang="en-US" sz="3200" b="1" dirty="0">
                <a:solidFill>
                  <a:srgbClr val="CC3300"/>
                </a:solidFill>
                <a:ea typeface="楷体" panose="02010609060101010101" pitchFamily="49" charset="-122"/>
              </a:rPr>
              <a:t>基数分布</a:t>
            </a:r>
            <a:r>
              <a:rPr lang="zh-CN" altLang="en-US" sz="3200" b="1" dirty="0">
                <a:ea typeface="楷体" panose="02010609060101010101" pitchFamily="49" charset="-122"/>
              </a:rPr>
              <a:t>和</a:t>
            </a:r>
            <a:r>
              <a:rPr lang="zh-CN" altLang="en-US" sz="3200" b="1" dirty="0">
                <a:solidFill>
                  <a:srgbClr val="CC3300"/>
                </a:solidFill>
                <a:ea typeface="楷体" panose="02010609060101010101" pitchFamily="49" charset="-122"/>
              </a:rPr>
              <a:t>值分布</a:t>
            </a:r>
            <a:r>
              <a:rPr lang="zh-CN" altLang="en-US" sz="3200" b="1" dirty="0">
                <a:ea typeface="楷体" panose="02010609060101010101" pitchFamily="49" charset="-122"/>
              </a:rPr>
              <a:t>。</a:t>
            </a:r>
            <a:r>
              <a:rPr lang="en-US" altLang="zh-CN" sz="3200" b="1" dirty="0">
                <a:solidFill>
                  <a:srgbClr val="CC3300"/>
                </a:solidFill>
                <a:ea typeface="楷体" panose="02010609060101010101" pitchFamily="49" charset="-122"/>
              </a:rPr>
              <a:t> </a:t>
            </a:r>
            <a:endParaRPr lang="zh-CN" altLang="en-US" sz="3200" b="1" dirty="0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582411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2286746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内排序小结</a:t>
            </a: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721895" y="886791"/>
            <a:ext cx="10044650" cy="5689600"/>
          </a:xfrm>
          <a:prstGeom prst="rect">
            <a:avLst/>
          </a:prstGeom>
          <a:noFill/>
          <a:ln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15000"/>
              </a:lnSpc>
              <a:buFont typeface="Monotype Sorts"/>
              <a:buNone/>
            </a:pPr>
            <a:r>
              <a:rPr lang="zh-CN" altLang="en-US" sz="2600" b="1" dirty="0">
                <a:ea typeface="楷体" panose="02010609060101010101" pitchFamily="49" charset="-122"/>
              </a:rPr>
              <a:t>按时间代价分类，</a:t>
            </a:r>
            <a:r>
              <a:rPr lang="zh-CN" altLang="en-US" sz="2600" b="1" dirty="0">
                <a:solidFill>
                  <a:srgbClr val="CC3300"/>
                </a:solidFill>
                <a:ea typeface="楷体" panose="02010609060101010101" pitchFamily="49" charset="-122"/>
              </a:rPr>
              <a:t>内排序算法</a:t>
            </a:r>
            <a:r>
              <a:rPr lang="zh-CN" altLang="en-US" sz="2600" b="1" dirty="0">
                <a:ea typeface="楷体" panose="02010609060101010101" pitchFamily="49" charset="-122"/>
              </a:rPr>
              <a:t>大致分为三大类：</a:t>
            </a:r>
          </a:p>
          <a:p>
            <a:pPr marL="0" indent="0" algn="just">
              <a:lnSpc>
                <a:spcPct val="115000"/>
              </a:lnSpc>
              <a:buFont typeface="Monotype Sorts"/>
              <a:buNone/>
            </a:pPr>
            <a:r>
              <a:rPr lang="zh-CN" altLang="en-US" sz="2600" b="1" dirty="0">
                <a:ea typeface="楷体" panose="02010609060101010101" pitchFamily="49" charset="-122"/>
              </a:rPr>
              <a:t>①</a:t>
            </a:r>
            <a:r>
              <a:rPr lang="zh-CN" altLang="en-US" sz="2600" b="1" dirty="0">
                <a:solidFill>
                  <a:schemeClr val="hlink"/>
                </a:solidFill>
                <a:ea typeface="楷体" panose="02010609060101010101" pitchFamily="49" charset="-122"/>
              </a:rPr>
              <a:t>简单排序算法</a:t>
            </a:r>
            <a:r>
              <a:rPr lang="zh-CN" altLang="en-US" sz="2600" b="1" dirty="0">
                <a:ea typeface="楷体" panose="02010609060101010101" pitchFamily="49" charset="-122"/>
              </a:rPr>
              <a:t>，它们一般都比较简单，容易实现，但时间复杂度相对较高，即最坏情况下时间复杂度均为</a:t>
            </a:r>
            <a:r>
              <a:rPr lang="en-US" altLang="zh-CN" sz="2600" b="1" i="1" dirty="0">
                <a:ea typeface="楷体" panose="02010609060101010101" pitchFamily="49" charset="-122"/>
              </a:rPr>
              <a:t>O</a:t>
            </a:r>
            <a:r>
              <a:rPr lang="en-US" altLang="zh-CN" sz="2600" b="1" dirty="0">
                <a:ea typeface="楷体" panose="02010609060101010101" pitchFamily="49" charset="-122"/>
              </a:rPr>
              <a:t>(</a:t>
            </a:r>
            <a:r>
              <a:rPr lang="en-US" altLang="zh-CN" sz="2600" b="1" i="1" dirty="0">
                <a:ea typeface="楷体" panose="02010609060101010101" pitchFamily="49" charset="-122"/>
              </a:rPr>
              <a:t>n</a:t>
            </a:r>
            <a:r>
              <a:rPr lang="en-US" altLang="zh-CN" sz="2600" b="1" baseline="30000" dirty="0">
                <a:ea typeface="楷体" panose="02010609060101010101" pitchFamily="49" charset="-122"/>
              </a:rPr>
              <a:t>2</a:t>
            </a:r>
            <a:r>
              <a:rPr lang="en-US" altLang="zh-CN" sz="2600" b="1" dirty="0">
                <a:ea typeface="楷体" panose="02010609060101010101" pitchFamily="49" charset="-122"/>
              </a:rPr>
              <a:t>)</a:t>
            </a:r>
            <a:r>
              <a:rPr lang="zh-CN" altLang="en-US" sz="2600" b="1" dirty="0">
                <a:ea typeface="楷体" panose="02010609060101010101" pitchFamily="49" charset="-122"/>
              </a:rPr>
              <a:t>，也有一些改进的算法，如</a:t>
            </a:r>
            <a:r>
              <a:rPr lang="en-US" altLang="zh-CN" sz="2600" b="1" dirty="0">
                <a:ea typeface="楷体" panose="02010609060101010101" pitchFamily="49" charset="-122"/>
              </a:rPr>
              <a:t>Shell</a:t>
            </a:r>
            <a:r>
              <a:rPr lang="zh-CN" altLang="en-US" sz="2600" b="1" dirty="0">
                <a:ea typeface="楷体" panose="02010609060101010101" pitchFamily="49" charset="-122"/>
              </a:rPr>
              <a:t>排序；</a:t>
            </a:r>
          </a:p>
          <a:p>
            <a:pPr marL="0" indent="0" algn="just">
              <a:lnSpc>
                <a:spcPct val="115000"/>
              </a:lnSpc>
              <a:buFont typeface="Monotype Sorts"/>
              <a:buNone/>
            </a:pPr>
            <a:r>
              <a:rPr lang="zh-CN" altLang="en-US" sz="2600" b="1" dirty="0">
                <a:ea typeface="楷体" panose="02010609060101010101" pitchFamily="49" charset="-122"/>
              </a:rPr>
              <a:t>②</a:t>
            </a:r>
            <a:r>
              <a:rPr lang="en-US" altLang="zh-CN" sz="2600" b="1" i="1" dirty="0">
                <a:solidFill>
                  <a:schemeClr val="hlink"/>
                </a:solidFill>
                <a:ea typeface="楷体" panose="02010609060101010101" pitchFamily="49" charset="-122"/>
              </a:rPr>
              <a:t>O</a:t>
            </a:r>
            <a:r>
              <a:rPr lang="en-US" altLang="zh-CN" sz="2600" b="1" dirty="0">
                <a:solidFill>
                  <a:schemeClr val="hlink"/>
                </a:solidFill>
                <a:ea typeface="楷体" panose="02010609060101010101" pitchFamily="49" charset="-122"/>
              </a:rPr>
              <a:t>(</a:t>
            </a:r>
            <a:r>
              <a:rPr lang="en-US" altLang="zh-CN" sz="2600" b="1" i="1" dirty="0">
                <a:solidFill>
                  <a:schemeClr val="hlink"/>
                </a:solidFill>
                <a:ea typeface="楷体" panose="02010609060101010101" pitchFamily="49" charset="-122"/>
              </a:rPr>
              <a:t>n</a:t>
            </a:r>
            <a:r>
              <a:rPr lang="en-US" altLang="zh-CN" sz="2600" b="1" dirty="0">
                <a:solidFill>
                  <a:schemeClr val="hlink"/>
                </a:solidFill>
                <a:ea typeface="楷体" panose="02010609060101010101" pitchFamily="49" charset="-122"/>
              </a:rPr>
              <a:t>log</a:t>
            </a:r>
            <a:r>
              <a:rPr lang="en-US" altLang="zh-CN" sz="2600" b="1" baseline="-25000" dirty="0">
                <a:solidFill>
                  <a:schemeClr val="hlink"/>
                </a:solidFill>
                <a:ea typeface="楷体" panose="02010609060101010101" pitchFamily="49" charset="-122"/>
              </a:rPr>
              <a:t>2</a:t>
            </a:r>
            <a:r>
              <a:rPr lang="en-US" altLang="zh-CN" sz="2600" b="1" i="1" dirty="0">
                <a:solidFill>
                  <a:schemeClr val="hlink"/>
                </a:solidFill>
                <a:ea typeface="楷体" panose="02010609060101010101" pitchFamily="49" charset="-122"/>
              </a:rPr>
              <a:t>n</a:t>
            </a:r>
            <a:r>
              <a:rPr lang="en-US" altLang="zh-CN" sz="2600" b="1" dirty="0">
                <a:solidFill>
                  <a:schemeClr val="hlink"/>
                </a:solidFill>
                <a:ea typeface="楷体" panose="02010609060101010101" pitchFamily="49" charset="-122"/>
              </a:rPr>
              <a:t>)</a:t>
            </a:r>
            <a:r>
              <a:rPr lang="zh-CN" altLang="en-US" sz="2600" b="1" dirty="0">
                <a:solidFill>
                  <a:schemeClr val="hlink"/>
                </a:solidFill>
                <a:ea typeface="楷体" panose="02010609060101010101" pitchFamily="49" charset="-122"/>
              </a:rPr>
              <a:t>类算法</a:t>
            </a:r>
            <a:r>
              <a:rPr lang="zh-CN" altLang="en-US" sz="2600" b="1" dirty="0">
                <a:ea typeface="楷体" panose="02010609060101010101" pitchFamily="49" charset="-122"/>
              </a:rPr>
              <a:t>，以分治策略算法为主，采用堆结构也可实现，在以比较运算为时间复杂度衡量基准的前提下，此类算法是最优的策略，其平均情况下时间复杂度均为</a:t>
            </a:r>
            <a:r>
              <a:rPr lang="en-US" altLang="zh-CN" sz="2600" b="1" i="1" dirty="0">
                <a:ea typeface="楷体" panose="02010609060101010101" pitchFamily="49" charset="-122"/>
              </a:rPr>
              <a:t>O</a:t>
            </a:r>
            <a:r>
              <a:rPr lang="en-US" altLang="zh-CN" sz="2600" b="1" dirty="0">
                <a:ea typeface="楷体" panose="02010609060101010101" pitchFamily="49" charset="-122"/>
              </a:rPr>
              <a:t>(</a:t>
            </a:r>
            <a:r>
              <a:rPr lang="en-US" altLang="zh-CN" sz="2600" b="1" i="1" dirty="0">
                <a:ea typeface="楷体" panose="02010609060101010101" pitchFamily="49" charset="-122"/>
              </a:rPr>
              <a:t>n</a:t>
            </a:r>
            <a:r>
              <a:rPr lang="en-US" altLang="zh-CN" sz="2600" b="1" dirty="0">
                <a:ea typeface="楷体" panose="02010609060101010101" pitchFamily="49" charset="-122"/>
              </a:rPr>
              <a:t>log</a:t>
            </a:r>
            <a:r>
              <a:rPr lang="en-US" altLang="zh-CN" sz="2600" b="1" baseline="-25000" dirty="0">
                <a:ea typeface="楷体" panose="02010609060101010101" pitchFamily="49" charset="-122"/>
              </a:rPr>
              <a:t>2</a:t>
            </a:r>
            <a:r>
              <a:rPr lang="en-US" altLang="zh-CN" sz="2600" b="1" i="1" dirty="0">
                <a:ea typeface="楷体" panose="02010609060101010101" pitchFamily="49" charset="-122"/>
              </a:rPr>
              <a:t>n</a:t>
            </a:r>
            <a:r>
              <a:rPr lang="en-US" altLang="zh-CN" sz="2600" b="1" dirty="0">
                <a:ea typeface="楷体" panose="02010609060101010101" pitchFamily="49" charset="-122"/>
              </a:rPr>
              <a:t>)</a:t>
            </a:r>
            <a:r>
              <a:rPr lang="zh-CN" altLang="en-US" sz="2600" b="1" dirty="0">
                <a:ea typeface="楷体" panose="02010609060101010101" pitchFamily="49" charset="-122"/>
              </a:rPr>
              <a:t>；</a:t>
            </a:r>
          </a:p>
          <a:p>
            <a:pPr marL="0" indent="0" algn="just">
              <a:lnSpc>
                <a:spcPct val="115000"/>
              </a:lnSpc>
              <a:buFont typeface="Monotype Sorts"/>
              <a:buNone/>
            </a:pPr>
            <a:r>
              <a:rPr lang="zh-CN" altLang="en-US" sz="2600" b="1" dirty="0">
                <a:ea typeface="楷体" panose="02010609060101010101" pitchFamily="49" charset="-122"/>
              </a:rPr>
              <a:t>③</a:t>
            </a:r>
            <a:r>
              <a:rPr lang="zh-CN" altLang="en-US" sz="2600" b="1" dirty="0">
                <a:solidFill>
                  <a:schemeClr val="hlink"/>
                </a:solidFill>
                <a:ea typeface="楷体" panose="02010609060101010101" pitchFamily="49" charset="-122"/>
              </a:rPr>
              <a:t>线性时间算法</a:t>
            </a:r>
            <a:r>
              <a:rPr lang="zh-CN" altLang="en-US" sz="2600" b="1" dirty="0">
                <a:ea typeface="楷体" panose="02010609060101010101" pitchFamily="49" charset="-122"/>
              </a:rPr>
              <a:t>，不以关键词比较为基础，有较低的时间代价</a:t>
            </a:r>
            <a:r>
              <a:rPr lang="en-US" altLang="zh-CN" sz="2600" b="1" dirty="0">
                <a:ea typeface="楷体" panose="02010609060101010101" pitchFamily="49" charset="-122"/>
              </a:rPr>
              <a:t>(</a:t>
            </a:r>
            <a:r>
              <a:rPr lang="zh-CN" altLang="en-US" sz="2600" b="1" dirty="0">
                <a:ea typeface="楷体" panose="02010609060101010101" pitchFamily="49" charset="-122"/>
              </a:rPr>
              <a:t>即</a:t>
            </a:r>
            <a:r>
              <a:rPr lang="en-US" altLang="zh-CN" sz="2600" b="1" i="1" dirty="0">
                <a:ea typeface="楷体" panose="02010609060101010101" pitchFamily="49" charset="-122"/>
              </a:rPr>
              <a:t>O</a:t>
            </a:r>
            <a:r>
              <a:rPr lang="en-US" altLang="zh-CN" sz="2600" b="1" dirty="0">
                <a:ea typeface="楷体" panose="02010609060101010101" pitchFamily="49" charset="-122"/>
              </a:rPr>
              <a:t>(</a:t>
            </a:r>
            <a:r>
              <a:rPr lang="en-US" altLang="zh-CN" sz="2600" b="1" i="1" dirty="0">
                <a:ea typeface="楷体" panose="02010609060101010101" pitchFamily="49" charset="-122"/>
              </a:rPr>
              <a:t>n</a:t>
            </a:r>
            <a:r>
              <a:rPr lang="en-US" altLang="zh-CN" sz="2600" b="1" dirty="0">
                <a:ea typeface="楷体" panose="02010609060101010101" pitchFamily="49" charset="-122"/>
              </a:rPr>
              <a:t>))</a:t>
            </a:r>
            <a:r>
              <a:rPr lang="zh-CN" altLang="en-US" sz="2600" b="1" dirty="0">
                <a:ea typeface="楷体" panose="02010609060101010101" pitchFamily="49" charset="-122"/>
              </a:rPr>
              <a:t>，但是需要对数据集有一定先验知识，比如数据分布于哪个区间内等等。</a:t>
            </a:r>
            <a:r>
              <a:rPr lang="zh-CN" altLang="en-US" b="1" dirty="0">
                <a:ea typeface="楷体" panose="02010609060101010101" pitchFamily="49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496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783771" y="1434837"/>
            <a:ext cx="10223404" cy="4716463"/>
          </a:xfrm>
          <a:prstGeom prst="rect">
            <a:avLst/>
          </a:prstGeom>
          <a:noFill/>
          <a:ln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3000"/>
              </a:lnSpc>
              <a:buFont typeface="Monotype Sorts"/>
              <a:buNone/>
            </a:pPr>
            <a:r>
              <a:rPr lang="zh-CN" altLang="en-US" b="1" dirty="0">
                <a:ea typeface="楷体" panose="02010609060101010101" pitchFamily="49" charset="-122"/>
              </a:rPr>
              <a:t>在讨论的内排序方法中，</a:t>
            </a:r>
            <a:r>
              <a:rPr lang="zh-CN" altLang="en-US" b="1" dirty="0">
                <a:solidFill>
                  <a:srgbClr val="00B050"/>
                </a:solidFill>
                <a:ea typeface="楷体" panose="02010609060101010101" pitchFamily="49" charset="-122"/>
              </a:rPr>
              <a:t>没有哪一个方法可以称为是最好的</a:t>
            </a:r>
            <a:r>
              <a:rPr lang="zh-CN" altLang="en-US" b="1" dirty="0">
                <a:ea typeface="楷体" panose="02010609060101010101" pitchFamily="49" charset="-122"/>
              </a:rPr>
              <a:t>，一些方法对较小的</a:t>
            </a:r>
            <a:r>
              <a:rPr lang="en-US" altLang="zh-CN" b="1" i="1" dirty="0">
                <a:ea typeface="楷体" panose="02010609060101010101" pitchFamily="49" charset="-122"/>
              </a:rPr>
              <a:t>n</a:t>
            </a:r>
            <a:r>
              <a:rPr lang="zh-CN" altLang="en-US" b="1" dirty="0">
                <a:ea typeface="楷体" panose="02010609060101010101" pitchFamily="49" charset="-122"/>
              </a:rPr>
              <a:t>具有较好的性能，而另一些方法对较大的 </a:t>
            </a:r>
            <a:r>
              <a:rPr lang="en-US" altLang="zh-CN" b="1" i="1" dirty="0">
                <a:ea typeface="楷体" panose="02010609060101010101" pitchFamily="49" charset="-122"/>
              </a:rPr>
              <a:t>n </a:t>
            </a:r>
            <a:r>
              <a:rPr lang="zh-CN" altLang="en-US" b="1" dirty="0">
                <a:ea typeface="楷体" panose="02010609060101010101" pitchFamily="49" charset="-122"/>
              </a:rPr>
              <a:t>性能较好。</a:t>
            </a:r>
          </a:p>
          <a:p>
            <a:pPr marL="0" indent="0" algn="just">
              <a:lnSpc>
                <a:spcPct val="103000"/>
              </a:lnSpc>
              <a:buFont typeface="Monotype Sorts"/>
              <a:buNone/>
            </a:pPr>
            <a:r>
              <a:rPr lang="zh-CN" altLang="en-US" b="1" dirty="0">
                <a:ea typeface="楷体" panose="02010609060101010101" pitchFamily="49" charset="-122"/>
              </a:rPr>
              <a:t>当输入记录是部分有序时，</a:t>
            </a:r>
            <a:r>
              <a:rPr lang="zh-CN" altLang="en-US" b="1" dirty="0">
                <a:solidFill>
                  <a:srgbClr val="CC3300"/>
                </a:solidFill>
                <a:ea typeface="楷体" panose="02010609060101010101" pitchFamily="49" charset="-122"/>
              </a:rPr>
              <a:t>插入排序</a:t>
            </a:r>
            <a:r>
              <a:rPr lang="zh-CN" altLang="en-US" b="1" dirty="0">
                <a:ea typeface="楷体" panose="02010609060101010101" pitchFamily="49" charset="-122"/>
              </a:rPr>
              <a:t>比较合适，这种方法对于较小的</a:t>
            </a:r>
            <a:r>
              <a:rPr lang="en-US" altLang="zh-CN" b="1" i="1" dirty="0">
                <a:ea typeface="楷体" panose="02010609060101010101" pitchFamily="49" charset="-122"/>
              </a:rPr>
              <a:t>n</a:t>
            </a:r>
            <a:r>
              <a:rPr lang="zh-CN" altLang="en-US" b="1" dirty="0">
                <a:ea typeface="楷体" panose="02010609060101010101" pitchFamily="49" charset="-122"/>
              </a:rPr>
              <a:t>值，是最好的排序方法。</a:t>
            </a:r>
          </a:p>
          <a:p>
            <a:pPr marL="0" indent="0" algn="just">
              <a:lnSpc>
                <a:spcPct val="103000"/>
              </a:lnSpc>
              <a:buFont typeface="Monotype Sorts"/>
              <a:buNone/>
            </a:pPr>
            <a:r>
              <a:rPr lang="zh-CN" altLang="en-US" b="1" dirty="0">
                <a:solidFill>
                  <a:srgbClr val="CC3300"/>
                </a:solidFill>
                <a:ea typeface="楷体" panose="02010609060101010101" pitchFamily="49" charset="-122"/>
              </a:rPr>
              <a:t>合并排序</a:t>
            </a:r>
            <a:r>
              <a:rPr lang="zh-CN" altLang="en-US" b="1" dirty="0">
                <a:ea typeface="楷体" panose="02010609060101010101" pitchFamily="49" charset="-122"/>
              </a:rPr>
              <a:t>具有最好的最坏情况性能，但是它比堆排序需要更多的存储空间；</a:t>
            </a:r>
            <a:r>
              <a:rPr lang="zh-CN" altLang="en-US" b="1" dirty="0">
                <a:solidFill>
                  <a:srgbClr val="CC3300"/>
                </a:solidFill>
                <a:ea typeface="楷体" panose="02010609060101010101" pitchFamily="49" charset="-122"/>
              </a:rPr>
              <a:t>快速排序</a:t>
            </a:r>
            <a:r>
              <a:rPr lang="zh-CN" altLang="en-US" b="1" dirty="0">
                <a:ea typeface="楷体" panose="02010609060101010101" pitchFamily="49" charset="-122"/>
              </a:rPr>
              <a:t>具有最好的平均性能，但它的最坏情况是</a:t>
            </a:r>
            <a:r>
              <a:rPr lang="en-US" altLang="zh-CN" b="1" i="1" dirty="0">
                <a:ea typeface="楷体" panose="02010609060101010101" pitchFamily="49" charset="-122"/>
              </a:rPr>
              <a:t>O</a:t>
            </a:r>
            <a:r>
              <a:rPr lang="en-US" altLang="zh-CN" b="1" dirty="0">
                <a:ea typeface="楷体" panose="02010609060101010101" pitchFamily="49" charset="-122"/>
              </a:rPr>
              <a:t>(</a:t>
            </a:r>
            <a:r>
              <a:rPr lang="en-US" altLang="zh-CN" b="1" i="1" dirty="0">
                <a:ea typeface="楷体" panose="02010609060101010101" pitchFamily="49" charset="-122"/>
              </a:rPr>
              <a:t>n</a:t>
            </a:r>
            <a:r>
              <a:rPr lang="en-US" altLang="zh-CN" b="1" baseline="30000" dirty="0">
                <a:ea typeface="楷体" panose="02010609060101010101" pitchFamily="49" charset="-122"/>
              </a:rPr>
              <a:t>2</a:t>
            </a:r>
            <a:r>
              <a:rPr lang="en-US" altLang="zh-CN" b="1" dirty="0">
                <a:ea typeface="楷体" panose="02010609060101010101" pitchFamily="49" charset="-122"/>
              </a:rPr>
              <a:t>) </a:t>
            </a:r>
            <a:r>
              <a:rPr lang="zh-CN" altLang="en-US" b="1" dirty="0">
                <a:ea typeface="楷体" panose="02010609060101010101" pitchFamily="49" charset="-122"/>
              </a:rPr>
              <a:t>；</a:t>
            </a:r>
            <a:r>
              <a:rPr lang="zh-CN" altLang="en-US" b="1" dirty="0">
                <a:solidFill>
                  <a:srgbClr val="CC3300"/>
                </a:solidFill>
                <a:ea typeface="楷体" panose="02010609060101010101" pitchFamily="49" charset="-122"/>
              </a:rPr>
              <a:t>基数排序</a:t>
            </a:r>
            <a:r>
              <a:rPr lang="zh-CN" altLang="en-US" b="1" dirty="0">
                <a:ea typeface="楷体" panose="02010609060101010101" pitchFamily="49" charset="-122"/>
              </a:rPr>
              <a:t>的性能取决于关键词值的范围以及基数</a:t>
            </a:r>
            <a:r>
              <a:rPr lang="en-US" altLang="zh-CN" b="1" i="1" dirty="0">
                <a:ea typeface="楷体" panose="02010609060101010101" pitchFamily="49" charset="-122"/>
              </a:rPr>
              <a:t>r</a:t>
            </a:r>
            <a:r>
              <a:rPr lang="zh-CN" altLang="en-US" b="1" dirty="0">
                <a:ea typeface="楷体" panose="02010609060101010101" pitchFamily="49" charset="-122"/>
              </a:rPr>
              <a:t>的选择。 </a:t>
            </a:r>
          </a:p>
        </p:txBody>
      </p:sp>
    </p:spTree>
    <p:extLst>
      <p:ext uri="{BB962C8B-B14F-4D97-AF65-F5344CB8AC3E}">
        <p14:creationId xmlns:p14="http://schemas.microsoft.com/office/powerpoint/2010/main" val="194621724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1580948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知识点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807261" y="859783"/>
            <a:ext cx="8534400" cy="5562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buClr>
                <a:schemeClr val="hlink"/>
              </a:buClr>
              <a:buSzPct val="55000"/>
              <a:buFont typeface="Wingdings" pitchFamily="2" charset="2"/>
              <a:buChar char="n"/>
              <a:defRPr/>
            </a:pPr>
            <a:r>
              <a:rPr lang="zh-CN" altLang="en-US" sz="2800" b="1" dirty="0">
                <a:solidFill>
                  <a:schemeClr val="tx2"/>
                </a:solidFill>
                <a:latin typeface="宋体" pitchFamily="2" charset="-122"/>
                <a:ea typeface="楷体" panose="02010609060101010101" pitchFamily="49" charset="-122"/>
              </a:rPr>
              <a:t>排序的基本概念</a:t>
            </a:r>
          </a:p>
          <a:p>
            <a:pPr lvl="2">
              <a:lnSpc>
                <a:spcPct val="120000"/>
              </a:lnSpc>
              <a:buClr>
                <a:srgbClr val="FF6600"/>
              </a:buClr>
              <a:buSzPct val="55000"/>
              <a:buFont typeface="Wingdings" panose="05000000000000000000" pitchFamily="2" charset="2"/>
              <a:buChar char="u"/>
              <a:defRPr/>
            </a:pPr>
            <a:r>
              <a:rPr lang="zh-CN" altLang="en-US" sz="2400" b="1" dirty="0">
                <a:solidFill>
                  <a:srgbClr val="008080"/>
                </a:solidFill>
                <a:latin typeface="宋体" pitchFamily="2" charset="-122"/>
                <a:ea typeface="楷体" panose="02010609060101010101" pitchFamily="49" charset="-122"/>
              </a:rPr>
              <a:t> </a:t>
            </a:r>
            <a:r>
              <a:rPr lang="zh-CN" altLang="en-US" sz="2400" b="1" dirty="0">
                <a:latin typeface="宋体" pitchFamily="2" charset="-122"/>
                <a:ea typeface="楷体" panose="02010609060101010101" pitchFamily="49" charset="-122"/>
              </a:rPr>
              <a:t>排序的基本概念</a:t>
            </a:r>
          </a:p>
          <a:p>
            <a:pPr lvl="2">
              <a:lnSpc>
                <a:spcPct val="120000"/>
              </a:lnSpc>
              <a:buClr>
                <a:srgbClr val="FF6600"/>
              </a:buClr>
              <a:buSzPct val="55000"/>
              <a:buFont typeface="Wingdings" panose="05000000000000000000" pitchFamily="2" charset="2"/>
              <a:buChar char="u"/>
              <a:defRPr/>
            </a:pPr>
            <a:r>
              <a:rPr lang="zh-CN" altLang="en-US" sz="2400" b="1" dirty="0">
                <a:latin typeface="宋体" pitchFamily="2" charset="-122"/>
                <a:ea typeface="楷体" panose="02010609060101010101" pitchFamily="49" charset="-122"/>
              </a:rPr>
              <a:t> 关键词、初始关键词排列</a:t>
            </a:r>
          </a:p>
          <a:p>
            <a:pPr lvl="2">
              <a:lnSpc>
                <a:spcPct val="120000"/>
              </a:lnSpc>
              <a:buClr>
                <a:srgbClr val="FF6600"/>
              </a:buClr>
              <a:buSzPct val="55000"/>
              <a:buFont typeface="Wingdings" panose="05000000000000000000" pitchFamily="2" charset="2"/>
              <a:buChar char="u"/>
              <a:defRPr/>
            </a:pPr>
            <a:r>
              <a:rPr lang="zh-CN" altLang="en-US" sz="2400" b="1" dirty="0">
                <a:latin typeface="宋体" pitchFamily="2" charset="-122"/>
                <a:ea typeface="楷体" panose="02010609060101010101" pitchFamily="49" charset="-122"/>
              </a:rPr>
              <a:t> 关键词比较次数、记录移动次数</a:t>
            </a:r>
          </a:p>
          <a:p>
            <a:pPr lvl="2">
              <a:lnSpc>
                <a:spcPct val="120000"/>
              </a:lnSpc>
              <a:buClr>
                <a:srgbClr val="FF6600"/>
              </a:buClr>
              <a:buSzPct val="55000"/>
              <a:buFont typeface="Wingdings" panose="05000000000000000000" pitchFamily="2" charset="2"/>
              <a:buChar char="u"/>
              <a:defRPr/>
            </a:pPr>
            <a:r>
              <a:rPr lang="zh-CN" altLang="en-US" sz="2400" b="1" dirty="0">
                <a:latin typeface="宋体" pitchFamily="2" charset="-122"/>
                <a:ea typeface="楷体" panose="02010609060101010101" pitchFamily="49" charset="-122"/>
              </a:rPr>
              <a:t> 稳定性</a:t>
            </a:r>
          </a:p>
          <a:p>
            <a:pPr lvl="2">
              <a:lnSpc>
                <a:spcPct val="120000"/>
              </a:lnSpc>
              <a:buClr>
                <a:srgbClr val="FF6600"/>
              </a:buClr>
              <a:buSzPct val="55000"/>
              <a:buFont typeface="Wingdings" panose="05000000000000000000" pitchFamily="2" charset="2"/>
              <a:buChar char="u"/>
              <a:defRPr/>
            </a:pPr>
            <a:r>
              <a:rPr lang="zh-CN" altLang="en-US" sz="2400" b="1" dirty="0">
                <a:latin typeface="宋体" pitchFamily="2" charset="-122"/>
                <a:ea typeface="楷体" panose="02010609060101010101" pitchFamily="49" charset="-122"/>
              </a:rPr>
              <a:t> 附加存储空间</a:t>
            </a:r>
          </a:p>
          <a:p>
            <a:pPr lvl="1">
              <a:lnSpc>
                <a:spcPct val="120000"/>
              </a:lnSpc>
              <a:buSzPct val="55000"/>
              <a:buFont typeface="Wingdings" pitchFamily="2" charset="2"/>
              <a:buChar char="n"/>
              <a:defRPr/>
            </a:pPr>
            <a:r>
              <a:rPr lang="zh-CN" altLang="en-US" sz="2800" b="1" dirty="0">
                <a:solidFill>
                  <a:schemeClr val="tx2"/>
                </a:solidFill>
                <a:latin typeface="宋体" pitchFamily="2" charset="-122"/>
                <a:ea typeface="楷体" panose="02010609060101010101" pitchFamily="49" charset="-122"/>
              </a:rPr>
              <a:t>插入排序</a:t>
            </a:r>
          </a:p>
          <a:p>
            <a:pPr lvl="2">
              <a:lnSpc>
                <a:spcPct val="120000"/>
              </a:lnSpc>
              <a:buClr>
                <a:srgbClr val="FF6600"/>
              </a:buClr>
              <a:buSzPct val="60000"/>
              <a:buFont typeface="Wingdings" panose="05000000000000000000" pitchFamily="2" charset="2"/>
              <a:buChar char="u"/>
              <a:defRPr/>
            </a:pPr>
            <a:r>
              <a:rPr lang="zh-CN" altLang="en-US" sz="2400" b="1" dirty="0">
                <a:solidFill>
                  <a:srgbClr val="CC3300"/>
                </a:solidFill>
                <a:latin typeface="宋体" pitchFamily="2" charset="-122"/>
                <a:ea typeface="楷体" panose="02010609060101010101" pitchFamily="49" charset="-122"/>
              </a:rPr>
              <a:t> </a:t>
            </a:r>
            <a:r>
              <a:rPr lang="zh-CN" altLang="en-US" sz="2400" b="1" dirty="0">
                <a:latin typeface="宋体" pitchFamily="2" charset="-122"/>
                <a:ea typeface="楷体" panose="02010609060101010101" pitchFamily="49" charset="-122"/>
              </a:rPr>
              <a:t>用实例表明直接插入排序、折半插入排序和希尔排序的过程</a:t>
            </a:r>
          </a:p>
          <a:p>
            <a:pPr lvl="2">
              <a:lnSpc>
                <a:spcPct val="120000"/>
              </a:lnSpc>
              <a:buClr>
                <a:srgbClr val="FF6600"/>
              </a:buClr>
              <a:buSzPct val="60000"/>
              <a:buFont typeface="Wingdings" panose="05000000000000000000" pitchFamily="2" charset="2"/>
              <a:buChar char="u"/>
              <a:defRPr/>
            </a:pPr>
            <a:r>
              <a:rPr lang="zh-CN" altLang="en-US" sz="2400" b="1" dirty="0">
                <a:latin typeface="宋体" pitchFamily="2" charset="-122"/>
                <a:ea typeface="楷体" panose="02010609060101010101" pitchFamily="49" charset="-122"/>
              </a:rPr>
              <a:t> 直接插入排序和折半插入排序的算法</a:t>
            </a:r>
          </a:p>
        </p:txBody>
      </p:sp>
    </p:spTree>
    <p:extLst>
      <p:ext uri="{BB962C8B-B14F-4D97-AF65-F5344CB8AC3E}">
        <p14:creationId xmlns:p14="http://schemas.microsoft.com/office/powerpoint/2010/main" val="169584155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76793"/>
            <a:ext cx="460146" cy="560070"/>
          </a:xfrm>
        </p:spPr>
        <p:txBody>
          <a:bodyPr/>
          <a:lstStyle/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849162" y="2740454"/>
            <a:ext cx="44249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Thank You ALL</a:t>
            </a:r>
            <a:endParaRPr lang="zh-CN" alt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43689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3"/>
            <a:ext cx="3354472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直接插入排序算法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049773" y="1704116"/>
            <a:ext cx="10383665" cy="43211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ts val="4000"/>
              </a:lnSpc>
              <a:spcBef>
                <a:spcPts val="1800"/>
              </a:spcBef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基本思想：</a:t>
            </a:r>
            <a:endParaRPr lang="en-US" altLang="zh-CN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itchFamily="18" charset="0"/>
            </a:endParaRPr>
          </a:p>
          <a:p>
            <a:pPr marL="0" indent="0" algn="just">
              <a:lnSpc>
                <a:spcPts val="4000"/>
              </a:lnSpc>
              <a:spcBef>
                <a:spcPts val="0"/>
              </a:spcBef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对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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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n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,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记录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 ,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已整序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故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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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 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K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j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1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，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 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将新关键词 </a:t>
            </a:r>
            <a:r>
              <a:rPr lang="en-US" altLang="zh-CN" b="1" i="1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K</a:t>
            </a:r>
            <a:r>
              <a:rPr lang="en-US" altLang="zh-CN" b="1" i="1" baseline="-25000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 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从后向前逐个与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2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 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进行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比较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(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当然若</a:t>
            </a:r>
            <a:r>
              <a:rPr lang="en-US" altLang="zh-CN" b="1" i="1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K</a:t>
            </a:r>
            <a:r>
              <a:rPr lang="en-US" altLang="zh-CN" b="1" i="1" baseline="-25000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j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  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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K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，则比较仅进行一次，且也无须移动任何记录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)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，直至发现 </a:t>
            </a:r>
            <a:r>
              <a:rPr lang="en-US" altLang="zh-CN" b="1" i="1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i="1" baseline="-25000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应插入的位置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. 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譬如，应插在 </a:t>
            </a:r>
            <a:r>
              <a:rPr lang="en-US" altLang="zh-CN" b="1" i="1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i="1" baseline="-25000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与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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之间，则将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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, 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 , 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</a:t>
            </a:r>
            <a:r>
              <a:rPr lang="en-US" altLang="zh-CN" b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全都后移一个位置，然后再将新记录</a:t>
            </a:r>
            <a:r>
              <a:rPr lang="en-US" altLang="zh-CN" b="1" i="1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R</a:t>
            </a:r>
            <a:r>
              <a:rPr lang="en-US" altLang="zh-CN" b="1" i="1" baseline="-25000" dirty="0" err="1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j</a:t>
            </a:r>
            <a:r>
              <a:rPr lang="en-US" altLang="zh-CN" b="1" i="1" baseline="-25000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 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插入第</a:t>
            </a:r>
            <a:r>
              <a:rPr lang="en-US" altLang="zh-CN" b="1" i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i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  <a:sym typeface="Symbol"/>
              </a:rPr>
              <a:t></a:t>
            </a:r>
            <a:r>
              <a:rPr lang="en-US" altLang="zh-CN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1</a:t>
            </a:r>
            <a:r>
              <a:rPr lang="zh-CN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itchFamily="18" charset="0"/>
              </a:rPr>
              <a:t>个位置。</a:t>
            </a:r>
            <a:endParaRPr lang="zh-CN" altLang="en-US" b="1" baseline="-25000" dirty="0">
              <a:solidFill>
                <a:srgbClr val="002060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712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3874"/>
            <a:ext cx="858791" cy="605909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例</a:t>
            </a:r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>
            <a:off x="1151021" y="1375743"/>
            <a:ext cx="5329238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zh-CN" altLang="en-US" sz="36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一次插入过程</a:t>
            </a:r>
            <a:r>
              <a:rPr kumimoji="1" lang="zh-CN" altLang="en-US" sz="36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：</a:t>
            </a:r>
            <a:r>
              <a:rPr kumimoji="1" lang="en-US" altLang="zh-CN" sz="3600" b="1" i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j </a:t>
            </a:r>
            <a:r>
              <a:rPr kumimoji="1" lang="en-US" altLang="zh-CN" sz="36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 </a:t>
            </a:r>
            <a:r>
              <a:rPr kumimoji="1" lang="en-US" altLang="zh-CN" sz="36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endParaRPr kumimoji="1" lang="zh-CN" altLang="en-US" sz="3600" dirty="0">
              <a:solidFill>
                <a:schemeClr val="bg1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6" name="AutoShape 3" descr="白色大理石"/>
          <p:cNvSpPr>
            <a:spLocks noChangeArrowheads="1"/>
          </p:cNvSpPr>
          <p:nvPr/>
        </p:nvSpPr>
        <p:spPr bwMode="auto">
          <a:xfrm>
            <a:off x="1601215" y="3504580"/>
            <a:ext cx="7848600" cy="457200"/>
          </a:xfrm>
          <a:prstGeom prst="parallelogram">
            <a:avLst>
              <a:gd name="adj" fmla="val 248440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solidFill>
              <a:schemeClr val="bg1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7" name="AutoShape 4"/>
          <p:cNvSpPr>
            <a:spLocks noChangeArrowheads="1"/>
          </p:cNvSpPr>
          <p:nvPr/>
        </p:nvSpPr>
        <p:spPr bwMode="auto">
          <a:xfrm>
            <a:off x="2974402" y="3072780"/>
            <a:ext cx="533400" cy="711200"/>
          </a:xfrm>
          <a:prstGeom prst="can">
            <a:avLst>
              <a:gd name="adj" fmla="val 33333"/>
            </a:avLst>
          </a:prstGeom>
          <a:gradFill rotWithShape="0">
            <a:gsLst>
              <a:gs pos="0">
                <a:schemeClr val="accent2">
                  <a:gamma/>
                  <a:shade val="46275"/>
                  <a:invGamma/>
                </a:schemeClr>
              </a:gs>
              <a:gs pos="50000">
                <a:schemeClr val="accent2"/>
              </a:gs>
              <a:gs pos="100000">
                <a:schemeClr val="accent2">
                  <a:gamma/>
                  <a:shade val="46275"/>
                  <a:invGamma/>
                </a:schemeClr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9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28" name="AutoShape 5"/>
          <p:cNvSpPr>
            <a:spLocks noChangeArrowheads="1"/>
          </p:cNvSpPr>
          <p:nvPr/>
        </p:nvSpPr>
        <p:spPr bwMode="auto">
          <a:xfrm>
            <a:off x="3695127" y="2964830"/>
            <a:ext cx="533400" cy="838200"/>
          </a:xfrm>
          <a:prstGeom prst="can">
            <a:avLst>
              <a:gd name="adj" fmla="val 39286"/>
            </a:avLst>
          </a:prstGeom>
          <a:gradFill rotWithShape="0">
            <a:gsLst>
              <a:gs pos="0">
                <a:schemeClr val="accent2">
                  <a:gamma/>
                  <a:shade val="46275"/>
                  <a:invGamma/>
                </a:schemeClr>
              </a:gs>
              <a:gs pos="50000">
                <a:schemeClr val="accent2"/>
              </a:gs>
              <a:gs pos="100000">
                <a:schemeClr val="accent2">
                  <a:gamma/>
                  <a:shade val="46275"/>
                  <a:invGamma/>
                </a:schemeClr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15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29" name="AutoShape 6"/>
          <p:cNvSpPr>
            <a:spLocks noChangeArrowheads="1"/>
          </p:cNvSpPr>
          <p:nvPr/>
        </p:nvSpPr>
        <p:spPr bwMode="auto">
          <a:xfrm>
            <a:off x="5309615" y="2650505"/>
            <a:ext cx="533400" cy="1143000"/>
          </a:xfrm>
          <a:prstGeom prst="can">
            <a:avLst>
              <a:gd name="adj" fmla="val 53571"/>
            </a:avLst>
          </a:prstGeom>
          <a:gradFill rotWithShape="0">
            <a:gsLst>
              <a:gs pos="0">
                <a:schemeClr val="accent2">
                  <a:gamma/>
                  <a:shade val="46275"/>
                  <a:invGamma/>
                </a:schemeClr>
              </a:gs>
              <a:gs pos="50000">
                <a:schemeClr val="accent2"/>
              </a:gs>
              <a:gs pos="100000">
                <a:schemeClr val="accent2">
                  <a:gamma/>
                  <a:shade val="46275"/>
                  <a:invGamma/>
                </a:schemeClr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28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0" name="AutoShape 7"/>
          <p:cNvSpPr>
            <a:spLocks noChangeArrowheads="1"/>
          </p:cNvSpPr>
          <p:nvPr/>
        </p:nvSpPr>
        <p:spPr bwMode="auto">
          <a:xfrm>
            <a:off x="4482527" y="2831480"/>
            <a:ext cx="533400" cy="981075"/>
          </a:xfrm>
          <a:prstGeom prst="can">
            <a:avLst>
              <a:gd name="adj" fmla="val 45982"/>
            </a:avLst>
          </a:prstGeom>
          <a:gradFill rotWithShape="0">
            <a:gsLst>
              <a:gs pos="0">
                <a:schemeClr val="accent2">
                  <a:gamma/>
                  <a:shade val="46275"/>
                  <a:invGamma/>
                </a:schemeClr>
              </a:gs>
              <a:gs pos="50000">
                <a:schemeClr val="accent2"/>
              </a:gs>
              <a:gs pos="100000">
                <a:schemeClr val="accent2">
                  <a:gamma/>
                  <a:shade val="46275"/>
                  <a:invGamma/>
                </a:schemeClr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23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1" name="AutoShape 8"/>
          <p:cNvSpPr>
            <a:spLocks noChangeArrowheads="1"/>
          </p:cNvSpPr>
          <p:nvPr/>
        </p:nvSpPr>
        <p:spPr bwMode="auto">
          <a:xfrm>
            <a:off x="6898702" y="3180730"/>
            <a:ext cx="533400" cy="598488"/>
          </a:xfrm>
          <a:prstGeom prst="can">
            <a:avLst>
              <a:gd name="adj" fmla="val 28051"/>
            </a:avLst>
          </a:prstGeom>
          <a:solidFill>
            <a:srgbClr val="80008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08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2" name="Text Box 9"/>
          <p:cNvSpPr txBox="1">
            <a:spLocks noChangeArrowheads="1"/>
          </p:cNvSpPr>
          <p:nvPr/>
        </p:nvSpPr>
        <p:spPr bwMode="auto">
          <a:xfrm>
            <a:off x="2969640" y="3982418"/>
            <a:ext cx="414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en-US" altLang="zh-CN" sz="2400" b="1">
                <a:latin typeface="Times New Roman" panose="02020603050405020304" pitchFamily="18" charset="0"/>
              </a:rPr>
              <a:t>1        2        3        4        5        6</a:t>
            </a:r>
            <a:endParaRPr kumimoji="1" lang="en-US" altLang="zh-CN" sz="2400">
              <a:latin typeface="Times New Roman" panose="02020603050405020304" pitchFamily="18" charset="0"/>
            </a:endParaRPr>
          </a:p>
        </p:txBody>
      </p:sp>
      <p:sp>
        <p:nvSpPr>
          <p:cNvPr id="33" name="AutoShape 10"/>
          <p:cNvSpPr>
            <a:spLocks noChangeArrowheads="1"/>
          </p:cNvSpPr>
          <p:nvPr/>
        </p:nvSpPr>
        <p:spPr bwMode="auto">
          <a:xfrm>
            <a:off x="6108127" y="2964830"/>
            <a:ext cx="533400" cy="828675"/>
          </a:xfrm>
          <a:prstGeom prst="can">
            <a:avLst>
              <a:gd name="adj" fmla="val 38839"/>
            </a:avLst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16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4" name="AutoShape 11"/>
          <p:cNvSpPr>
            <a:spLocks noChangeArrowheads="1"/>
          </p:cNvSpPr>
          <p:nvPr/>
        </p:nvSpPr>
        <p:spPr bwMode="auto">
          <a:xfrm>
            <a:off x="7938515" y="2939430"/>
            <a:ext cx="533400" cy="828675"/>
          </a:xfrm>
          <a:prstGeom prst="can">
            <a:avLst>
              <a:gd name="adj" fmla="val 38839"/>
            </a:avLst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16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5" name="AutoShape 12"/>
          <p:cNvSpPr>
            <a:spLocks noChangeArrowheads="1"/>
          </p:cNvSpPr>
          <p:nvPr/>
        </p:nvSpPr>
        <p:spPr bwMode="auto">
          <a:xfrm>
            <a:off x="6101777" y="2650505"/>
            <a:ext cx="533400" cy="1143000"/>
          </a:xfrm>
          <a:prstGeom prst="can">
            <a:avLst>
              <a:gd name="adj" fmla="val 53571"/>
            </a:avLst>
          </a:prstGeom>
          <a:gradFill rotWithShape="0">
            <a:gsLst>
              <a:gs pos="0">
                <a:schemeClr val="accent2">
                  <a:gamma/>
                  <a:shade val="46275"/>
                  <a:invGamma/>
                </a:schemeClr>
              </a:gs>
              <a:gs pos="50000">
                <a:schemeClr val="accent2"/>
              </a:gs>
              <a:gs pos="100000">
                <a:schemeClr val="accent2">
                  <a:gamma/>
                  <a:shade val="46275"/>
                  <a:invGamma/>
                </a:schemeClr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28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6" name="AutoShape 13"/>
          <p:cNvSpPr>
            <a:spLocks noChangeArrowheads="1"/>
          </p:cNvSpPr>
          <p:nvPr/>
        </p:nvSpPr>
        <p:spPr bwMode="auto">
          <a:xfrm>
            <a:off x="4482527" y="2974355"/>
            <a:ext cx="533400" cy="828675"/>
          </a:xfrm>
          <a:prstGeom prst="can">
            <a:avLst>
              <a:gd name="adj" fmla="val 38839"/>
            </a:avLst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16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7" name="AutoShape 14"/>
          <p:cNvSpPr>
            <a:spLocks noChangeArrowheads="1"/>
          </p:cNvSpPr>
          <p:nvPr/>
        </p:nvSpPr>
        <p:spPr bwMode="auto">
          <a:xfrm>
            <a:off x="5309615" y="2794968"/>
            <a:ext cx="533400" cy="981075"/>
          </a:xfrm>
          <a:prstGeom prst="can">
            <a:avLst>
              <a:gd name="adj" fmla="val 45982"/>
            </a:avLst>
          </a:prstGeom>
          <a:gradFill rotWithShape="0">
            <a:gsLst>
              <a:gs pos="0">
                <a:schemeClr val="accent2">
                  <a:gamma/>
                  <a:shade val="46275"/>
                  <a:invGamma/>
                </a:schemeClr>
              </a:gs>
              <a:gs pos="50000">
                <a:schemeClr val="accent2"/>
              </a:gs>
              <a:gs pos="100000">
                <a:schemeClr val="accent2">
                  <a:gamma/>
                  <a:shade val="46275"/>
                  <a:invGamma/>
                </a:schemeClr>
              </a:gs>
            </a:gsLst>
            <a:lin ang="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23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8" name="AutoShape 15"/>
          <p:cNvSpPr>
            <a:spLocks noChangeArrowheads="1"/>
          </p:cNvSpPr>
          <p:nvPr/>
        </p:nvSpPr>
        <p:spPr bwMode="auto">
          <a:xfrm>
            <a:off x="3690365" y="2974355"/>
            <a:ext cx="533400" cy="828675"/>
          </a:xfrm>
          <a:prstGeom prst="can">
            <a:avLst>
              <a:gd name="adj" fmla="val 38839"/>
            </a:avLst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16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39" name="AutoShape 16"/>
          <p:cNvSpPr>
            <a:spLocks noChangeArrowheads="1"/>
          </p:cNvSpPr>
          <p:nvPr/>
        </p:nvSpPr>
        <p:spPr bwMode="auto">
          <a:xfrm>
            <a:off x="4482527" y="2866405"/>
            <a:ext cx="533400" cy="901700"/>
          </a:xfrm>
          <a:prstGeom prst="can">
            <a:avLst>
              <a:gd name="adj" fmla="val 42262"/>
            </a:avLst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16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1" name="AutoShape 18"/>
          <p:cNvSpPr>
            <a:spLocks noChangeArrowheads="1"/>
          </p:cNvSpPr>
          <p:nvPr/>
        </p:nvSpPr>
        <p:spPr bwMode="auto">
          <a:xfrm>
            <a:off x="7938515" y="2939430"/>
            <a:ext cx="533400" cy="828675"/>
          </a:xfrm>
          <a:prstGeom prst="can">
            <a:avLst>
              <a:gd name="adj" fmla="val 38839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16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2" name="AutoShape 19"/>
          <p:cNvSpPr>
            <a:spLocks noChangeArrowheads="1"/>
          </p:cNvSpPr>
          <p:nvPr/>
        </p:nvSpPr>
        <p:spPr bwMode="auto">
          <a:xfrm>
            <a:off x="5309615" y="2974355"/>
            <a:ext cx="533400" cy="828675"/>
          </a:xfrm>
          <a:prstGeom prst="can">
            <a:avLst>
              <a:gd name="adj" fmla="val 38839"/>
            </a:avLst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16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3" name="Text Box 20"/>
          <p:cNvSpPr txBox="1">
            <a:spLocks noChangeArrowheads="1"/>
          </p:cNvSpPr>
          <p:nvPr/>
        </p:nvSpPr>
        <p:spPr bwMode="auto">
          <a:xfrm>
            <a:off x="1601215" y="4739655"/>
            <a:ext cx="8318500" cy="143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5E6D76"/>
                    </a:gs>
                    <a:gs pos="50000">
                      <a:srgbClr val="CCECFF"/>
                    </a:gs>
                    <a:gs pos="100000">
                      <a:srgbClr val="5E6D76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3500" b="1" dirty="0">
                <a:ea typeface="楷体" panose="02010609060101010101" pitchFamily="49" charset="-122"/>
              </a:rPr>
              <a:t>原有序表中关键词比 </a:t>
            </a:r>
            <a:r>
              <a:rPr kumimoji="1" lang="en-US" altLang="zh-CN" sz="3500" b="1" i="1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R</a:t>
            </a:r>
            <a:r>
              <a:rPr kumimoji="1" lang="en-US" altLang="zh-CN" sz="3500" b="1" i="1" baseline="-25000" dirty="0" err="1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j</a:t>
            </a:r>
            <a:r>
              <a:rPr kumimoji="1" lang="en-US" altLang="zh-CN" sz="3500" b="1" i="1" baseline="-25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kumimoji="1" lang="zh-CN" altLang="en-US" sz="3500" b="1" dirty="0">
                <a:ea typeface="楷体" panose="02010609060101010101" pitchFamily="49" charset="-122"/>
              </a:rPr>
              <a:t>大的记录数：</a:t>
            </a:r>
            <a:r>
              <a:rPr kumimoji="1" lang="en-US" altLang="zh-CN" sz="3500" b="1" i="1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kumimoji="1" lang="en-US" altLang="zh-CN" sz="3500" b="1" i="1" baseline="-25000" dirty="0" err="1">
                <a:latin typeface="Times New Roman" panose="02020603050405020304" pitchFamily="18" charset="0"/>
                <a:ea typeface="楷体" panose="02010609060101010101" pitchFamily="49" charset="-122"/>
              </a:rPr>
              <a:t>j</a:t>
            </a:r>
            <a:endParaRPr kumimoji="1" lang="en-US" altLang="zh-CN" sz="3500" b="1" i="1" baseline="-25000" dirty="0">
              <a:latin typeface="Times New Roman" panose="02020603050405020304" pitchFamily="18" charset="0"/>
              <a:ea typeface="楷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</a:pPr>
            <a:r>
              <a:rPr kumimoji="1" lang="zh-CN" altLang="en-US" sz="3500" b="1" dirty="0">
                <a:ea typeface="楷体" panose="02010609060101010101" pitchFamily="49" charset="-122"/>
              </a:rPr>
              <a:t>比较次数：</a:t>
            </a:r>
            <a:r>
              <a:rPr kumimoji="1" lang="en-US" altLang="zh-CN" sz="35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kumimoji="1" lang="en-US" altLang="zh-CN" sz="3500" b="1" i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35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+1</a:t>
            </a:r>
            <a:r>
              <a:rPr kumimoji="1" lang="en-US" altLang="zh-CN" sz="3500" b="1" dirty="0">
                <a:ea typeface="楷体" panose="02010609060101010101" pitchFamily="49" charset="-122"/>
              </a:rPr>
              <a:t>            </a:t>
            </a:r>
            <a:r>
              <a:rPr kumimoji="1" lang="zh-CN" altLang="en-US" sz="3500" b="1" dirty="0">
                <a:ea typeface="楷体" panose="02010609060101010101" pitchFamily="49" charset="-122"/>
              </a:rPr>
              <a:t>移动次数： </a:t>
            </a:r>
            <a:r>
              <a:rPr kumimoji="1" lang="en-US" altLang="zh-CN" sz="3500" b="1" i="1" dirty="0">
                <a:latin typeface="Times New Roman" panose="02020603050405020304" pitchFamily="18" charset="0"/>
                <a:ea typeface="楷体" panose="02010609060101010101" pitchFamily="49" charset="-122"/>
              </a:rPr>
              <a:t>d</a:t>
            </a:r>
            <a:r>
              <a:rPr kumimoji="1" lang="en-US" altLang="zh-CN" sz="3500" b="1" i="1" baseline="-25000" dirty="0">
                <a:latin typeface="Times New Roman" panose="02020603050405020304" pitchFamily="18" charset="0"/>
                <a:ea typeface="楷体" panose="02010609060101010101" pitchFamily="49" charset="-122"/>
              </a:rPr>
              <a:t>j</a:t>
            </a:r>
            <a:r>
              <a:rPr kumimoji="1" lang="en-US" altLang="zh-CN" sz="3500" b="1" dirty="0">
                <a:latin typeface="Times New Roman" panose="02020603050405020304" pitchFamily="18" charset="0"/>
                <a:ea typeface="楷体" panose="02010609060101010101" pitchFamily="49" charset="-122"/>
              </a:rPr>
              <a:t>+2</a:t>
            </a:r>
            <a:r>
              <a:rPr kumimoji="1" lang="en-US" altLang="zh-CN" sz="3500" b="1" dirty="0">
                <a:solidFill>
                  <a:schemeClr val="bg2"/>
                </a:solidFill>
                <a:latin typeface="Times New Roman" panose="02020603050405020304" pitchFamily="18" charset="0"/>
                <a:ea typeface="楷体" panose="02010609060101010101" pitchFamily="49" charset="-122"/>
              </a:rPr>
              <a:t> </a:t>
            </a:r>
          </a:p>
        </p:txBody>
      </p:sp>
      <p:sp>
        <p:nvSpPr>
          <p:cNvPr id="44" name="AutoShape 21"/>
          <p:cNvSpPr>
            <a:spLocks noChangeArrowheads="1"/>
          </p:cNvSpPr>
          <p:nvPr/>
        </p:nvSpPr>
        <p:spPr bwMode="auto">
          <a:xfrm>
            <a:off x="5309615" y="2650505"/>
            <a:ext cx="533400" cy="1143000"/>
          </a:xfrm>
          <a:prstGeom prst="can">
            <a:avLst>
              <a:gd name="adj" fmla="val 53571"/>
            </a:avLst>
          </a:prstGeom>
          <a:noFill/>
          <a:ln w="317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28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5" name="AutoShape 22"/>
          <p:cNvSpPr>
            <a:spLocks noChangeArrowheads="1"/>
          </p:cNvSpPr>
          <p:nvPr/>
        </p:nvSpPr>
        <p:spPr bwMode="auto">
          <a:xfrm>
            <a:off x="6101777" y="2974355"/>
            <a:ext cx="533400" cy="828675"/>
          </a:xfrm>
          <a:prstGeom prst="can">
            <a:avLst>
              <a:gd name="adj" fmla="val 38839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16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6" name="AutoShape 23"/>
          <p:cNvSpPr>
            <a:spLocks noChangeArrowheads="1"/>
          </p:cNvSpPr>
          <p:nvPr/>
        </p:nvSpPr>
        <p:spPr bwMode="auto">
          <a:xfrm>
            <a:off x="4482527" y="2831480"/>
            <a:ext cx="533400" cy="981075"/>
          </a:xfrm>
          <a:prstGeom prst="can">
            <a:avLst>
              <a:gd name="adj" fmla="val 45982"/>
            </a:avLst>
          </a:prstGeom>
          <a:noFill/>
          <a:ln w="317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23</a:t>
            </a:r>
            <a:endParaRPr kumimoji="1" lang="en-US" altLang="zh-CN" sz="2400" dirty="0">
              <a:solidFill>
                <a:srgbClr val="FFFF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674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9" grpId="1" animBg="1"/>
      <p:bldP spid="29" grpId="2" animBg="1"/>
      <p:bldP spid="30" grpId="0" animBg="1"/>
      <p:bldP spid="30" grpId="1" animBg="1"/>
      <p:bldP spid="31" grpId="0" animBg="1"/>
      <p:bldP spid="32" grpId="0"/>
      <p:bldP spid="33" grpId="0" animBg="1"/>
      <p:bldP spid="33" grpId="1" animBg="1"/>
      <p:bldP spid="34" grpId="0" animBg="1"/>
      <p:bldP spid="34" grpId="1" animBg="1"/>
      <p:bldP spid="34" grpId="2" animBg="1"/>
      <p:bldP spid="34" grpId="3" animBg="1"/>
      <p:bldP spid="34" grpId="4" animBg="1"/>
      <p:bldP spid="34" grpId="5" animBg="1"/>
      <p:bldP spid="34" grpId="6" animBg="1"/>
      <p:bldP spid="34" grpId="7" animBg="1"/>
      <p:bldP spid="35" grpId="0" animBg="1"/>
      <p:bldP spid="36" grpId="0" animBg="1"/>
      <p:bldP spid="36" grpId="1" animBg="1"/>
      <p:bldP spid="36" grpId="2" animBg="1"/>
      <p:bldP spid="36" grpId="3" animBg="1"/>
      <p:bldP spid="37" grpId="0" animBg="1"/>
      <p:bldP spid="38" grpId="0" animBg="1"/>
      <p:bldP spid="38" grpId="1" animBg="1"/>
      <p:bldP spid="39" grpId="0" animBg="1"/>
      <p:bldP spid="41" grpId="0" animBg="1"/>
      <p:bldP spid="41" grpId="1" animBg="1"/>
      <p:bldP spid="41" grpId="2" animBg="1"/>
      <p:bldP spid="41" grpId="3" animBg="1"/>
      <p:bldP spid="41" grpId="4" animBg="1"/>
      <p:bldP spid="41" grpId="5" animBg="1"/>
      <p:bldP spid="41" grpId="6" animBg="1"/>
      <p:bldP spid="42" grpId="0" animBg="1"/>
      <p:bldP spid="42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FFA405"/>
      </a:accent2>
      <a:accent3>
        <a:srgbClr val="B5B5B5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思源宋体 CN Heavy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7727</TotalTime>
  <Words>6848</Words>
  <Application>Microsoft Macintosh PowerPoint</Application>
  <PresentationFormat>宽屏</PresentationFormat>
  <Paragraphs>1200</Paragraphs>
  <Slides>74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74</vt:i4>
      </vt:variant>
    </vt:vector>
  </HeadingPairs>
  <TitlesOfParts>
    <vt:vector size="93" baseType="lpstr">
      <vt:lpstr>管峻楷书简体</vt:lpstr>
      <vt:lpstr>幼圆</vt:lpstr>
      <vt:lpstr>黑体</vt:lpstr>
      <vt:lpstr>Segoe UI</vt:lpstr>
      <vt:lpstr>仿宋</vt:lpstr>
      <vt:lpstr>Segoe UI Black</vt:lpstr>
      <vt:lpstr>宋体</vt:lpstr>
      <vt:lpstr>Wingdings</vt:lpstr>
      <vt:lpstr>Courier New</vt:lpstr>
      <vt:lpstr>MS PGothic</vt:lpstr>
      <vt:lpstr>Segoe UI Light</vt:lpstr>
      <vt:lpstr>楷体</vt:lpstr>
      <vt:lpstr>Arial</vt:lpstr>
      <vt:lpstr>仿宋_GB2312</vt:lpstr>
      <vt:lpstr>锐字云字库大标宋体GBK</vt:lpstr>
      <vt:lpstr>Times New Roman</vt:lpstr>
      <vt:lpstr>等线</vt:lpstr>
      <vt:lpstr>Monotype Sorts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myfeng</cp:lastModifiedBy>
  <cp:revision>535</cp:revision>
  <dcterms:created xsi:type="dcterms:W3CDTF">2019-01-23T08:53:51Z</dcterms:created>
  <dcterms:modified xsi:type="dcterms:W3CDTF">2025-12-03T02:49:42Z</dcterms:modified>
</cp:coreProperties>
</file>